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376" r:id="rId2"/>
    <p:sldId id="424" r:id="rId3"/>
    <p:sldId id="425" r:id="rId4"/>
    <p:sldId id="422" r:id="rId5"/>
    <p:sldId id="423" r:id="rId6"/>
    <p:sldId id="421" r:id="rId7"/>
    <p:sldId id="426" r:id="rId8"/>
    <p:sldId id="420" r:id="rId9"/>
    <p:sldId id="418" r:id="rId10"/>
    <p:sldId id="419" r:id="rId11"/>
    <p:sldId id="427" r:id="rId12"/>
    <p:sldId id="428" r:id="rId13"/>
    <p:sldId id="42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7BB0EB"/>
    <a:srgbClr val="709ED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88"/>
    <p:restoredTop sz="86486"/>
  </p:normalViewPr>
  <p:slideViewPr>
    <p:cSldViewPr snapToGrid="0" snapToObjects="1">
      <p:cViewPr varScale="1">
        <p:scale>
          <a:sx n="112" d="100"/>
          <a:sy n="112" d="100"/>
        </p:scale>
        <p:origin x="224" y="80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65" d="100"/>
        <a:sy n="6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G>
</file>

<file path=ppt/media/image3.JP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3E0636-8A2E-4043-881A-1014A5CF3828}" type="datetimeFigureOut">
              <a:rPr lang="en-US" smtClean="0"/>
              <a:t>5/8/25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573416-B7DF-8D4F-92B3-7936387963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19498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Classification trees are essentially a series of questions designed to assign a classification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73416-B7DF-8D4F-92B3-79363879632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6960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Classification trees are essentially a series of questions designed to assign a classification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73416-B7DF-8D4F-92B3-79363879632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906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Classification trees are essentially a series of questions designed to assign a classification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73416-B7DF-8D4F-92B3-79363879632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744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Classification trees are essentially a series of questions designed to assign a classification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73416-B7DF-8D4F-92B3-79363879632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23378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Classification trees are essentially a series of questions designed to assign a classification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73416-B7DF-8D4F-92B3-79363879632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29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9981152-E055-C9D6-D22F-EF40B07B19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094E34-0D07-71B9-D862-7C70695FE91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F76484F-4780-C380-645F-1779926807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Classification trees are essentially a series of questions designed to assign a classification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0824C7-1B88-C3B2-A7F4-D7FB9E13542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B573416-B7DF-8D4F-92B3-79363879632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2221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634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1852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337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7881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3355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1610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4075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849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04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364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526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63BEF8-C8D8-2848-8261-78C146860174}" type="datetimeFigureOut">
              <a:rPr lang="en-US" smtClean="0"/>
              <a:t>5/8/25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25EC77-D645-5F43-8EC8-1C74EEF762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473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9AACF0AA-04A9-E0E9-E1BB-E5DB3EDBC5D4}"/>
              </a:ext>
            </a:extLst>
          </p:cNvPr>
          <p:cNvGrpSpPr/>
          <p:nvPr/>
        </p:nvGrpSpPr>
        <p:grpSpPr>
          <a:xfrm>
            <a:off x="1524000" y="550688"/>
            <a:ext cx="9145112" cy="5521866"/>
            <a:chOff x="1524000" y="550688"/>
            <a:chExt cx="9145112" cy="5521866"/>
          </a:xfrm>
        </p:grpSpPr>
        <p:pic>
          <p:nvPicPr>
            <p:cNvPr id="4" name="Picture 3" descr="A picture containing indoor&#10;&#10;Description automatically generated">
              <a:extLst>
                <a:ext uri="{FF2B5EF4-FFF2-40B4-BE49-F238E27FC236}">
                  <a16:creationId xmlns:a16="http://schemas.microsoft.com/office/drawing/2014/main" id="{05CAFD11-08AC-86FD-5F67-EBC2B3178D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8031" b="11453"/>
            <a:stretch/>
          </p:blipFill>
          <p:spPr>
            <a:xfrm>
              <a:off x="1524000" y="550688"/>
              <a:ext cx="9144000" cy="5521866"/>
            </a:xfrm>
            <a:prstGeom prst="rect">
              <a:avLst/>
            </a:prstGeom>
          </p:spPr>
        </p:pic>
        <p:sp>
          <p:nvSpPr>
            <p:cNvPr id="13" name="Bent Arrow 12">
              <a:extLst>
                <a:ext uri="{FF2B5EF4-FFF2-40B4-BE49-F238E27FC236}">
                  <a16:creationId xmlns:a16="http://schemas.microsoft.com/office/drawing/2014/main" id="{8E558AF0-0565-0481-6496-8664AF6622F9}"/>
                </a:ext>
              </a:extLst>
            </p:cNvPr>
            <p:cNvSpPr/>
            <p:nvPr/>
          </p:nvSpPr>
          <p:spPr>
            <a:xfrm>
              <a:off x="6074225" y="1110344"/>
              <a:ext cx="2198917" cy="979713"/>
            </a:xfrm>
            <a:prstGeom prst="bentArrow">
              <a:avLst/>
            </a:prstGeom>
            <a:solidFill>
              <a:schemeClr val="tx1"/>
            </a:solidFill>
            <a:ln w="25400" cap="sq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4" name="Bent Arrow 23">
              <a:extLst>
                <a:ext uri="{FF2B5EF4-FFF2-40B4-BE49-F238E27FC236}">
                  <a16:creationId xmlns:a16="http://schemas.microsoft.com/office/drawing/2014/main" id="{BAE69992-3309-5247-E2DC-7ED2EAE0B1D1}"/>
                </a:ext>
              </a:extLst>
            </p:cNvPr>
            <p:cNvSpPr/>
            <p:nvPr/>
          </p:nvSpPr>
          <p:spPr>
            <a:xfrm rot="10800000">
              <a:off x="6574968" y="1915887"/>
              <a:ext cx="2198917" cy="979713"/>
            </a:xfrm>
            <a:prstGeom prst="bentArrow">
              <a:avLst/>
            </a:prstGeom>
            <a:solidFill>
              <a:schemeClr val="tx1"/>
            </a:solidFill>
            <a:ln w="25400" cap="sq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4030705-DF55-6AB4-549E-BB172FCBEF9A}"/>
                </a:ext>
              </a:extLst>
            </p:cNvPr>
            <p:cNvSpPr txBox="1"/>
            <p:nvPr/>
          </p:nvSpPr>
          <p:spPr>
            <a:xfrm>
              <a:off x="4945016" y="574134"/>
              <a:ext cx="477520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1. Sample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E6C976-6845-8B6E-B634-4508473F69DD}"/>
                </a:ext>
              </a:extLst>
            </p:cNvPr>
            <p:cNvSpPr txBox="1"/>
            <p:nvPr/>
          </p:nvSpPr>
          <p:spPr>
            <a:xfrm>
              <a:off x="5627911" y="2934659"/>
              <a:ext cx="477520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>
                  <a:highlight>
                    <a:srgbClr val="C0C0C0"/>
                  </a:highlight>
                </a:rPr>
                <a:t>3. Replace</a:t>
              </a:r>
              <a:endParaRPr lang="en-US" sz="2500" dirty="0">
                <a:highlight>
                  <a:srgbClr val="C0C0C0"/>
                </a:highlight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45CD086-4990-ABB0-C7DC-9B0F62EC9B37}"/>
                </a:ext>
              </a:extLst>
            </p:cNvPr>
            <p:cNvSpPr txBox="1"/>
            <p:nvPr/>
          </p:nvSpPr>
          <p:spPr>
            <a:xfrm>
              <a:off x="9083746" y="1273629"/>
              <a:ext cx="1585366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2. Record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465510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A19671C-7A36-CD76-8590-F997FB503AF1}"/>
              </a:ext>
            </a:extLst>
          </p:cNvPr>
          <p:cNvGrpSpPr/>
          <p:nvPr/>
        </p:nvGrpSpPr>
        <p:grpSpPr>
          <a:xfrm>
            <a:off x="470787" y="1106064"/>
            <a:ext cx="11250425" cy="4645872"/>
            <a:chOff x="820802" y="208294"/>
            <a:chExt cx="11250425" cy="4645872"/>
          </a:xfrm>
        </p:grpSpPr>
        <p:grpSp>
          <p:nvGrpSpPr>
            <p:cNvPr id="7" name="Group 6"/>
            <p:cNvGrpSpPr/>
            <p:nvPr/>
          </p:nvGrpSpPr>
          <p:grpSpPr>
            <a:xfrm>
              <a:off x="820802" y="208294"/>
              <a:ext cx="7937420" cy="4645872"/>
              <a:chOff x="1885834" y="1070756"/>
              <a:chExt cx="7937420" cy="4645872"/>
            </a:xfrm>
          </p:grpSpPr>
          <p:cxnSp>
            <p:nvCxnSpPr>
              <p:cNvPr id="96" name="Straight Arrow Connector 95"/>
              <p:cNvCxnSpPr/>
              <p:nvPr/>
            </p:nvCxnSpPr>
            <p:spPr>
              <a:xfrm>
                <a:off x="2538984" y="4453128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Rounded Rectangle 57"/>
              <p:cNvSpPr/>
              <p:nvPr/>
            </p:nvSpPr>
            <p:spPr>
              <a:xfrm>
                <a:off x="5181916" y="1070756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anchor="ctr" anchorCtr="0"/>
              <a:lstStyle/>
              <a:p>
                <a:pPr algn="ctr"/>
                <a:r>
                  <a:rPr lang="en-US" sz="1500" dirty="0"/>
                  <a:t>Original Data</a:t>
                </a:r>
              </a:p>
            </p:txBody>
          </p:sp>
          <p:sp>
            <p:nvSpPr>
              <p:cNvPr id="60" name="Rounded Rectangle 59"/>
              <p:cNvSpPr/>
              <p:nvPr/>
            </p:nvSpPr>
            <p:spPr>
              <a:xfrm>
                <a:off x="1885834" y="2333259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endParaRPr lang="en-US" sz="1500" dirty="0"/>
              </a:p>
              <a:p>
                <a:pPr algn="ctr"/>
                <a:r>
                  <a:rPr lang="en-US" sz="1500" dirty="0"/>
                  <a:t>Bootstrapped </a:t>
                </a:r>
              </a:p>
              <a:p>
                <a:pPr algn="ctr"/>
                <a:r>
                  <a:rPr lang="en-US" sz="1500" dirty="0"/>
                  <a:t>Data 1</a:t>
                </a:r>
              </a:p>
              <a:p>
                <a:endParaRPr lang="en-US" dirty="0"/>
              </a:p>
            </p:txBody>
          </p:sp>
          <p:sp>
            <p:nvSpPr>
              <p:cNvPr id="62" name="Rounded Rectangle 61"/>
              <p:cNvSpPr/>
              <p:nvPr/>
            </p:nvSpPr>
            <p:spPr>
              <a:xfrm>
                <a:off x="1885834" y="3595131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Decision Tree 1</a:t>
                </a:r>
              </a:p>
            </p:txBody>
          </p:sp>
          <p:sp>
            <p:nvSpPr>
              <p:cNvPr id="64" name="Rounded Rectangle 63"/>
              <p:cNvSpPr/>
              <p:nvPr/>
            </p:nvSpPr>
            <p:spPr>
              <a:xfrm>
                <a:off x="3527345" y="2333259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Bootstrapped Data 2</a:t>
                </a:r>
              </a:p>
            </p:txBody>
          </p:sp>
          <p:sp>
            <p:nvSpPr>
              <p:cNvPr id="66" name="Rounded Rectangle 65"/>
              <p:cNvSpPr/>
              <p:nvPr/>
            </p:nvSpPr>
            <p:spPr>
              <a:xfrm>
                <a:off x="3527345" y="3595131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Decision Tree 2</a:t>
                </a:r>
              </a:p>
            </p:txBody>
          </p:sp>
          <p:sp>
            <p:nvSpPr>
              <p:cNvPr id="68" name="Rounded Rectangle 67"/>
              <p:cNvSpPr/>
              <p:nvPr/>
            </p:nvSpPr>
            <p:spPr>
              <a:xfrm>
                <a:off x="5177674" y="2333259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Bootstrapped Data 3</a:t>
                </a:r>
              </a:p>
            </p:txBody>
          </p:sp>
          <p:sp>
            <p:nvSpPr>
              <p:cNvPr id="70" name="Rounded Rectangle 69"/>
              <p:cNvSpPr/>
              <p:nvPr/>
            </p:nvSpPr>
            <p:spPr>
              <a:xfrm>
                <a:off x="5181916" y="3595131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Decision Tree 3</a:t>
                </a:r>
              </a:p>
            </p:txBody>
          </p:sp>
          <p:sp>
            <p:nvSpPr>
              <p:cNvPr id="72" name="Rounded Rectangle 71"/>
              <p:cNvSpPr/>
              <p:nvPr/>
            </p:nvSpPr>
            <p:spPr>
              <a:xfrm>
                <a:off x="5181916" y="4857003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Combined Prediction</a:t>
                </a:r>
              </a:p>
            </p:txBody>
          </p:sp>
          <p:sp>
            <p:nvSpPr>
              <p:cNvPr id="74" name="Rounded Rectangle 73"/>
              <p:cNvSpPr/>
              <p:nvPr/>
            </p:nvSpPr>
            <p:spPr>
              <a:xfrm>
                <a:off x="6823594" y="2333259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Bootstrapped Data 4</a:t>
                </a:r>
              </a:p>
            </p:txBody>
          </p:sp>
          <p:sp>
            <p:nvSpPr>
              <p:cNvPr id="76" name="Rounded Rectangle 75"/>
              <p:cNvSpPr/>
              <p:nvPr/>
            </p:nvSpPr>
            <p:spPr>
              <a:xfrm>
                <a:off x="6823594" y="3595131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Decision Tree 4</a:t>
                </a:r>
              </a:p>
            </p:txBody>
          </p:sp>
          <p:sp>
            <p:nvSpPr>
              <p:cNvPr id="80" name="Rounded Rectangle 79"/>
              <p:cNvSpPr/>
              <p:nvPr/>
            </p:nvSpPr>
            <p:spPr>
              <a:xfrm>
                <a:off x="8469514" y="2333259"/>
                <a:ext cx="1353740" cy="859536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Bootstrapped Data N</a:t>
                </a:r>
              </a:p>
            </p:txBody>
          </p:sp>
          <p:sp>
            <p:nvSpPr>
              <p:cNvPr id="82" name="Rounded Rectangle 81"/>
              <p:cNvSpPr/>
              <p:nvPr/>
            </p:nvSpPr>
            <p:spPr>
              <a:xfrm>
                <a:off x="8469514" y="3595131"/>
                <a:ext cx="1353740" cy="859625"/>
              </a:xfrm>
              <a:prstGeom prst="roundRect">
                <a:avLst>
                  <a:gd name="adj" fmla="val 10000"/>
                </a:avLst>
              </a:prstGeom>
              <a:solidFill>
                <a:srgbClr val="7BB0EB"/>
              </a:solidFill>
              <a:ln w="15875">
                <a:solidFill>
                  <a:schemeClr val="tx1"/>
                </a:solidFill>
              </a:ln>
              <a:scene3d>
                <a:camera prst="orthographicFront"/>
                <a:lightRig rig="flat" dir="t"/>
              </a:scene3d>
              <a:sp3d prstMaterial="dkEdge">
                <a:bevelT w="8200" h="38100"/>
              </a:sp3d>
            </p:spPr>
            <p:style>
              <a:lnRef idx="0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2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1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dk1"/>
              </a:fontRef>
            </p:style>
            <p:txBody>
              <a:bodyPr vert="horz" anchor="ctr" anchorCtr="0"/>
              <a:lstStyle/>
              <a:p>
                <a:pPr algn="ctr"/>
                <a:r>
                  <a:rPr lang="en-US" sz="1500" dirty="0"/>
                  <a:t>Decision Tree N</a:t>
                </a:r>
              </a:p>
            </p:txBody>
          </p:sp>
          <p:sp>
            <p:nvSpPr>
              <p:cNvPr id="84" name="Rectangle 83"/>
              <p:cNvSpPr/>
              <p:nvPr/>
            </p:nvSpPr>
            <p:spPr>
              <a:xfrm>
                <a:off x="8150767" y="3826427"/>
                <a:ext cx="353870" cy="397032"/>
              </a:xfrm>
              <a:prstGeom prst="rect">
                <a:avLst/>
              </a:prstGeom>
            </p:spPr>
            <p:txBody>
              <a:bodyPr wrap="square" anchor="ctr" anchorCtr="0">
                <a:sp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mr-IN" sz="2200" b="1" dirty="0">
                    <a:solidFill>
                      <a:schemeClr val="dk1">
                        <a:hueOff val="0"/>
                        <a:satOff val="0"/>
                        <a:lumOff val="0"/>
                      </a:schemeClr>
                    </a:solidFill>
                  </a:rPr>
                  <a:t>…</a:t>
                </a:r>
                <a:endParaRPr lang="en-US" sz="2200" b="1" dirty="0">
                  <a:solidFill>
                    <a:schemeClr val="dk1">
                      <a:hueOff val="0"/>
                      <a:satOff val="0"/>
                      <a:lumOff val="0"/>
                    </a:schemeClr>
                  </a:solidFill>
                </a:endParaRPr>
              </a:p>
            </p:txBody>
          </p:sp>
          <p:sp>
            <p:nvSpPr>
              <p:cNvPr id="112" name="Rectangle 111"/>
              <p:cNvSpPr/>
              <p:nvPr/>
            </p:nvSpPr>
            <p:spPr>
              <a:xfrm>
                <a:off x="8148211" y="2564555"/>
                <a:ext cx="353870" cy="397032"/>
              </a:xfrm>
              <a:prstGeom prst="rect">
                <a:avLst/>
              </a:prstGeom>
            </p:spPr>
            <p:txBody>
              <a:bodyPr wrap="square" anchor="ctr" anchorCtr="0">
                <a:spAutoFit/>
              </a:bodyPr>
              <a:lstStyle/>
              <a:p>
                <a:pPr lvl="0" algn="ctr" defTabSz="711200">
                  <a:lnSpc>
                    <a:spcPct val="90000"/>
                  </a:lnSpc>
                  <a:spcBef>
                    <a:spcPct val="0"/>
                  </a:spcBef>
                  <a:spcAft>
                    <a:spcPct val="35000"/>
                  </a:spcAft>
                </a:pPr>
                <a:r>
                  <a:rPr lang="mr-IN" sz="2200" b="1" dirty="0">
                    <a:solidFill>
                      <a:schemeClr val="dk1">
                        <a:hueOff val="0"/>
                        <a:satOff val="0"/>
                        <a:lumOff val="0"/>
                      </a:schemeClr>
                    </a:solidFill>
                  </a:rPr>
                  <a:t>…</a:t>
                </a:r>
                <a:endParaRPr lang="en-US" sz="2200" b="1" dirty="0">
                  <a:solidFill>
                    <a:schemeClr val="dk1">
                      <a:hueOff val="0"/>
                      <a:satOff val="0"/>
                      <a:lumOff val="0"/>
                    </a:schemeClr>
                  </a:solidFill>
                </a:endParaRPr>
              </a:p>
            </p:txBody>
          </p:sp>
          <p:cxnSp>
            <p:nvCxnSpPr>
              <p:cNvPr id="125" name="Straight Arrow Connector 124"/>
              <p:cNvCxnSpPr/>
              <p:nvPr/>
            </p:nvCxnSpPr>
            <p:spPr>
              <a:xfrm>
                <a:off x="5861304" y="2123257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8" name="Straight Connector 127"/>
              <p:cNvCxnSpPr/>
              <p:nvPr/>
            </p:nvCxnSpPr>
            <p:spPr>
              <a:xfrm>
                <a:off x="5858256" y="3200921"/>
                <a:ext cx="0" cy="20116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9" name="Straight Arrow Connector 128"/>
              <p:cNvCxnSpPr/>
              <p:nvPr/>
            </p:nvCxnSpPr>
            <p:spPr>
              <a:xfrm>
                <a:off x="5858256" y="3393797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Arrow Connector 130"/>
              <p:cNvCxnSpPr/>
              <p:nvPr/>
            </p:nvCxnSpPr>
            <p:spPr>
              <a:xfrm>
                <a:off x="5861304" y="4647632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/>
              <p:cNvCxnSpPr/>
              <p:nvPr/>
            </p:nvCxnSpPr>
            <p:spPr>
              <a:xfrm>
                <a:off x="4203192" y="2123257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/>
              <p:nvPr/>
            </p:nvCxnSpPr>
            <p:spPr>
              <a:xfrm>
                <a:off x="2557272" y="2132091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>
                <a:off x="7504176" y="2121408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/>
              <p:cNvCxnSpPr/>
              <p:nvPr/>
            </p:nvCxnSpPr>
            <p:spPr>
              <a:xfrm>
                <a:off x="9150096" y="2121408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>
              <a:xfrm>
                <a:off x="7504176" y="3200921"/>
                <a:ext cx="0" cy="20116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Arrow Connector 43"/>
              <p:cNvCxnSpPr/>
              <p:nvPr/>
            </p:nvCxnSpPr>
            <p:spPr>
              <a:xfrm>
                <a:off x="7504176" y="3393797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>
              <a:xfrm>
                <a:off x="4203192" y="3196775"/>
                <a:ext cx="0" cy="20116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51"/>
              <p:cNvCxnSpPr/>
              <p:nvPr/>
            </p:nvCxnSpPr>
            <p:spPr>
              <a:xfrm>
                <a:off x="4203192" y="3389651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Straight Connector 62"/>
              <p:cNvCxnSpPr/>
              <p:nvPr/>
            </p:nvCxnSpPr>
            <p:spPr>
              <a:xfrm flipH="1">
                <a:off x="2543464" y="2132294"/>
                <a:ext cx="6611112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Connector 72"/>
              <p:cNvCxnSpPr/>
              <p:nvPr/>
            </p:nvCxnSpPr>
            <p:spPr>
              <a:xfrm>
                <a:off x="2557272" y="3196775"/>
                <a:ext cx="0" cy="20116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/>
              <p:cNvCxnSpPr/>
              <p:nvPr/>
            </p:nvCxnSpPr>
            <p:spPr>
              <a:xfrm>
                <a:off x="2557272" y="3389651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8" name="Straight Connector 77"/>
              <p:cNvCxnSpPr/>
              <p:nvPr/>
            </p:nvCxnSpPr>
            <p:spPr>
              <a:xfrm>
                <a:off x="9150096" y="3200921"/>
                <a:ext cx="0" cy="201168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Arrow Connector 78"/>
              <p:cNvCxnSpPr/>
              <p:nvPr/>
            </p:nvCxnSpPr>
            <p:spPr>
              <a:xfrm>
                <a:off x="9150096" y="3401568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4203192" y="4453128"/>
                <a:ext cx="0" cy="201168"/>
              </a:xfrm>
              <a:prstGeom prst="line">
                <a:avLst/>
              </a:prstGeom>
              <a:ln w="254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Straight Connector 92"/>
              <p:cNvCxnSpPr/>
              <p:nvPr/>
            </p:nvCxnSpPr>
            <p:spPr>
              <a:xfrm flipH="1">
                <a:off x="2538984" y="4654296"/>
                <a:ext cx="6611112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Straight Arrow Connector 94"/>
              <p:cNvCxnSpPr/>
              <p:nvPr/>
            </p:nvCxnSpPr>
            <p:spPr>
              <a:xfrm>
                <a:off x="4203192" y="4453128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7" name="Straight Arrow Connector 96"/>
              <p:cNvCxnSpPr/>
              <p:nvPr/>
            </p:nvCxnSpPr>
            <p:spPr>
              <a:xfrm>
                <a:off x="5858256" y="4453128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8" name="Straight Arrow Connector 97"/>
              <p:cNvCxnSpPr/>
              <p:nvPr/>
            </p:nvCxnSpPr>
            <p:spPr>
              <a:xfrm>
                <a:off x="7504176" y="4453128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Arrow Connector 98"/>
              <p:cNvCxnSpPr/>
              <p:nvPr/>
            </p:nvCxnSpPr>
            <p:spPr>
              <a:xfrm>
                <a:off x="9150096" y="4453128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/>
              <p:nvPr/>
            </p:nvCxnSpPr>
            <p:spPr>
              <a:xfrm>
                <a:off x="5858256" y="1925276"/>
                <a:ext cx="0" cy="201168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7E25BFAB-66A2-B9DA-8589-3EF0DE8AD8C0}"/>
                </a:ext>
              </a:extLst>
            </p:cNvPr>
            <p:cNvSpPr txBox="1"/>
            <p:nvPr/>
          </p:nvSpPr>
          <p:spPr>
            <a:xfrm>
              <a:off x="8881930" y="2904661"/>
              <a:ext cx="318929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u="sng" dirty="0"/>
                <a:t>agg</a:t>
              </a:r>
              <a:r>
                <a:rPr lang="en-US" sz="3000" dirty="0"/>
                <a:t>regat</a:t>
              </a:r>
              <a:r>
                <a:rPr lang="en-US" sz="3000" b="1" u="sng" dirty="0"/>
                <a:t>ing</a:t>
              </a: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74CB5734-28FB-7D0A-7A03-298973F3FB23}"/>
                </a:ext>
              </a:extLst>
            </p:cNvPr>
            <p:cNvSpPr txBox="1"/>
            <p:nvPr/>
          </p:nvSpPr>
          <p:spPr>
            <a:xfrm>
              <a:off x="8881930" y="1623566"/>
              <a:ext cx="318929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u="sng" dirty="0"/>
                <a:t>B</a:t>
              </a:r>
              <a:r>
                <a:rPr lang="en-US" sz="3000" dirty="0"/>
                <a:t>ootstrap</a:t>
              </a:r>
            </a:p>
          </p:txBody>
        </p:sp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9B5DB46-4780-02B5-BBAC-4E5A36AD056D}"/>
                </a:ext>
              </a:extLst>
            </p:cNvPr>
            <p:cNvSpPr txBox="1"/>
            <p:nvPr/>
          </p:nvSpPr>
          <p:spPr>
            <a:xfrm>
              <a:off x="8881930" y="4147354"/>
              <a:ext cx="318929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000" b="1" u="sng" dirty="0"/>
                <a:t>Bagging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322027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906048" y="1106064"/>
            <a:ext cx="7937420" cy="4645872"/>
            <a:chOff x="1885834" y="1070756"/>
            <a:chExt cx="7937420" cy="4645872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2538984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ounded Rectangle 57"/>
            <p:cNvSpPr/>
            <p:nvPr/>
          </p:nvSpPr>
          <p:spPr>
            <a:xfrm>
              <a:off x="5181916" y="1070756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anchor="ctr" anchorCtr="0"/>
            <a:lstStyle/>
            <a:p>
              <a:pPr algn="ctr"/>
              <a:r>
                <a:rPr lang="en-US" sz="1500" dirty="0"/>
                <a:t>Original Data</a:t>
              </a: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1885834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endParaRPr lang="en-US" sz="1500" dirty="0"/>
            </a:p>
            <a:p>
              <a:pPr algn="ctr"/>
              <a:r>
                <a:rPr lang="en-US" sz="1500" dirty="0"/>
                <a:t>Bootstrapped </a:t>
              </a:r>
            </a:p>
            <a:p>
              <a:pPr algn="ctr"/>
              <a:r>
                <a:rPr lang="en-US" sz="1500" dirty="0"/>
                <a:t>Data 1</a:t>
              </a:r>
            </a:p>
            <a:p>
              <a:endParaRPr lang="en-US" dirty="0"/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1885834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1</a:t>
              </a: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3527345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Bootstrapped Data 2</a:t>
              </a:r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3527345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2</a:t>
              </a:r>
            </a:p>
          </p:txBody>
        </p:sp>
        <p:sp>
          <p:nvSpPr>
            <p:cNvPr id="68" name="Rounded Rectangle 67"/>
            <p:cNvSpPr/>
            <p:nvPr/>
          </p:nvSpPr>
          <p:spPr>
            <a:xfrm>
              <a:off x="5177674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Bootstrapped Data 3</a:t>
              </a:r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5181916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3</a:t>
              </a:r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5181916" y="4857003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Combined Prediction</a:t>
              </a:r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6823594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Bootstrapped Data 4</a:t>
              </a:r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6823594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4</a:t>
              </a: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8469514" y="2333259"/>
              <a:ext cx="1353740" cy="859536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Bootstrapped Data N</a:t>
              </a:r>
            </a:p>
          </p:txBody>
        </p:sp>
        <p:sp>
          <p:nvSpPr>
            <p:cNvPr id="82" name="Rounded Rectangle 81"/>
            <p:cNvSpPr/>
            <p:nvPr/>
          </p:nvSpPr>
          <p:spPr>
            <a:xfrm>
              <a:off x="8469514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N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8150767" y="3826427"/>
              <a:ext cx="353870" cy="397032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mr-IN" sz="2200" b="1" dirty="0">
                  <a:solidFill>
                    <a:schemeClr val="dk1">
                      <a:hueOff val="0"/>
                      <a:satOff val="0"/>
                      <a:lumOff val="0"/>
                    </a:schemeClr>
                  </a:solidFill>
                </a:rPr>
                <a:t>…</a:t>
              </a:r>
              <a:endParaRPr lang="en-US" sz="2200" b="1" dirty="0">
                <a:solidFill>
                  <a:schemeClr val="dk1">
                    <a:hueOff val="0"/>
                    <a:satOff val="0"/>
                    <a:lumOff val="0"/>
                  </a:schemeClr>
                </a:solidFill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8148211" y="2564555"/>
              <a:ext cx="353870" cy="397032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mr-IN" sz="2200" b="1" dirty="0">
                  <a:solidFill>
                    <a:schemeClr val="dk1">
                      <a:hueOff val="0"/>
                      <a:satOff val="0"/>
                      <a:lumOff val="0"/>
                    </a:schemeClr>
                  </a:solidFill>
                </a:rPr>
                <a:t>…</a:t>
              </a:r>
              <a:endParaRPr lang="en-US" sz="2200" b="1" dirty="0">
                <a:solidFill>
                  <a:schemeClr val="dk1">
                    <a:hueOff val="0"/>
                    <a:satOff val="0"/>
                    <a:lumOff val="0"/>
                  </a:schemeClr>
                </a:solidFill>
              </a:endParaRPr>
            </a:p>
          </p:txBody>
        </p:sp>
        <p:cxnSp>
          <p:nvCxnSpPr>
            <p:cNvPr id="125" name="Straight Arrow Connector 124"/>
            <p:cNvCxnSpPr/>
            <p:nvPr/>
          </p:nvCxnSpPr>
          <p:spPr>
            <a:xfrm>
              <a:off x="5861304" y="212325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>
              <a:off x="5858256" y="3200921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/>
            <p:nvPr/>
          </p:nvCxnSpPr>
          <p:spPr>
            <a:xfrm>
              <a:off x="5858256" y="339379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/>
            <p:nvPr/>
          </p:nvCxnSpPr>
          <p:spPr>
            <a:xfrm>
              <a:off x="5861304" y="4647632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4203192" y="212325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2557272" y="2132091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7504176" y="212140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9150096" y="212140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7504176" y="3200921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7504176" y="339379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4203192" y="3196775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4203192" y="3389651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H="1">
              <a:off x="2543464" y="2132294"/>
              <a:ext cx="661111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2557272" y="3196775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>
              <a:off x="2557272" y="3389651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9150096" y="3200921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>
              <a:off x="9150096" y="340156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4203192" y="4453128"/>
              <a:ext cx="0" cy="20116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H="1">
              <a:off x="2538984" y="4654296"/>
              <a:ext cx="661111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4203192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>
              <a:off x="5858256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>
              <a:off x="7504176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>
              <a:off x="9150096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5858256" y="1925276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372823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906048" y="1106064"/>
            <a:ext cx="7937420" cy="4645872"/>
            <a:chOff x="1885834" y="1070756"/>
            <a:chExt cx="7937420" cy="4645872"/>
          </a:xfrm>
        </p:grpSpPr>
        <p:cxnSp>
          <p:nvCxnSpPr>
            <p:cNvPr id="96" name="Straight Arrow Connector 95"/>
            <p:cNvCxnSpPr/>
            <p:nvPr/>
          </p:nvCxnSpPr>
          <p:spPr>
            <a:xfrm>
              <a:off x="2538984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ounded Rectangle 57"/>
            <p:cNvSpPr/>
            <p:nvPr/>
          </p:nvSpPr>
          <p:spPr>
            <a:xfrm>
              <a:off x="5181916" y="1070756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anchor="ctr" anchorCtr="0"/>
            <a:lstStyle/>
            <a:p>
              <a:pPr algn="ctr"/>
              <a:r>
                <a:rPr lang="en-US" sz="1500" dirty="0"/>
                <a:t>Original Data</a:t>
              </a:r>
            </a:p>
          </p:txBody>
        </p:sp>
        <p:sp>
          <p:nvSpPr>
            <p:cNvPr id="60" name="Rounded Rectangle 59"/>
            <p:cNvSpPr/>
            <p:nvPr/>
          </p:nvSpPr>
          <p:spPr>
            <a:xfrm>
              <a:off x="1885834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endParaRPr lang="en-US" sz="1500" dirty="0"/>
            </a:p>
            <a:p>
              <a:pPr algn="ctr"/>
              <a:r>
                <a:rPr lang="en-US" sz="1500" dirty="0"/>
                <a:t> Data</a:t>
              </a:r>
            </a:p>
            <a:p>
              <a:endParaRPr lang="en-US" dirty="0"/>
            </a:p>
          </p:txBody>
        </p:sp>
        <p:sp>
          <p:nvSpPr>
            <p:cNvPr id="62" name="Rounded Rectangle 61"/>
            <p:cNvSpPr/>
            <p:nvPr/>
          </p:nvSpPr>
          <p:spPr>
            <a:xfrm>
              <a:off x="1885834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1</a:t>
              </a:r>
            </a:p>
          </p:txBody>
        </p:sp>
        <p:sp>
          <p:nvSpPr>
            <p:cNvPr id="64" name="Rounded Rectangle 63"/>
            <p:cNvSpPr/>
            <p:nvPr/>
          </p:nvSpPr>
          <p:spPr>
            <a:xfrm>
              <a:off x="3527345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Data</a:t>
              </a:r>
            </a:p>
          </p:txBody>
        </p:sp>
        <p:sp>
          <p:nvSpPr>
            <p:cNvPr id="66" name="Rounded Rectangle 65"/>
            <p:cNvSpPr/>
            <p:nvPr/>
          </p:nvSpPr>
          <p:spPr>
            <a:xfrm>
              <a:off x="3527345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2</a:t>
              </a:r>
            </a:p>
          </p:txBody>
        </p:sp>
        <p:sp>
          <p:nvSpPr>
            <p:cNvPr id="68" name="Rounded Rectangle 67"/>
            <p:cNvSpPr/>
            <p:nvPr/>
          </p:nvSpPr>
          <p:spPr>
            <a:xfrm>
              <a:off x="5177674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Data</a:t>
              </a:r>
            </a:p>
          </p:txBody>
        </p:sp>
        <p:sp>
          <p:nvSpPr>
            <p:cNvPr id="70" name="Rounded Rectangle 69"/>
            <p:cNvSpPr/>
            <p:nvPr/>
          </p:nvSpPr>
          <p:spPr>
            <a:xfrm>
              <a:off x="5181916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3</a:t>
              </a:r>
            </a:p>
          </p:txBody>
        </p:sp>
        <p:sp>
          <p:nvSpPr>
            <p:cNvPr id="72" name="Rounded Rectangle 71"/>
            <p:cNvSpPr/>
            <p:nvPr/>
          </p:nvSpPr>
          <p:spPr>
            <a:xfrm>
              <a:off x="5181916" y="4857003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Combined Prediction</a:t>
              </a:r>
            </a:p>
          </p:txBody>
        </p:sp>
        <p:sp>
          <p:nvSpPr>
            <p:cNvPr id="74" name="Rounded Rectangle 73"/>
            <p:cNvSpPr/>
            <p:nvPr/>
          </p:nvSpPr>
          <p:spPr>
            <a:xfrm>
              <a:off x="6823594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Data</a:t>
              </a:r>
            </a:p>
          </p:txBody>
        </p:sp>
        <p:sp>
          <p:nvSpPr>
            <p:cNvPr id="76" name="Rounded Rectangle 75"/>
            <p:cNvSpPr/>
            <p:nvPr/>
          </p:nvSpPr>
          <p:spPr>
            <a:xfrm>
              <a:off x="6823594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4</a:t>
              </a:r>
            </a:p>
          </p:txBody>
        </p:sp>
        <p:sp>
          <p:nvSpPr>
            <p:cNvPr id="80" name="Rounded Rectangle 79"/>
            <p:cNvSpPr/>
            <p:nvPr/>
          </p:nvSpPr>
          <p:spPr>
            <a:xfrm>
              <a:off x="8469514" y="2333259"/>
              <a:ext cx="1353740" cy="859536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Data</a:t>
              </a:r>
            </a:p>
          </p:txBody>
        </p:sp>
        <p:sp>
          <p:nvSpPr>
            <p:cNvPr id="82" name="Rounded Rectangle 81"/>
            <p:cNvSpPr/>
            <p:nvPr/>
          </p:nvSpPr>
          <p:spPr>
            <a:xfrm>
              <a:off x="8469514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N</a:t>
              </a:r>
            </a:p>
          </p:txBody>
        </p:sp>
        <p:sp>
          <p:nvSpPr>
            <p:cNvPr id="84" name="Rectangle 83"/>
            <p:cNvSpPr/>
            <p:nvPr/>
          </p:nvSpPr>
          <p:spPr>
            <a:xfrm>
              <a:off x="8150767" y="3826427"/>
              <a:ext cx="353870" cy="397032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mr-IN" sz="2200" b="1" dirty="0">
                  <a:solidFill>
                    <a:schemeClr val="dk1">
                      <a:hueOff val="0"/>
                      <a:satOff val="0"/>
                      <a:lumOff val="0"/>
                    </a:schemeClr>
                  </a:solidFill>
                </a:rPr>
                <a:t>…</a:t>
              </a:r>
              <a:endParaRPr lang="en-US" sz="2200" b="1" dirty="0">
                <a:solidFill>
                  <a:schemeClr val="dk1">
                    <a:hueOff val="0"/>
                    <a:satOff val="0"/>
                    <a:lumOff val="0"/>
                  </a:schemeClr>
                </a:solidFill>
              </a:endParaRPr>
            </a:p>
          </p:txBody>
        </p:sp>
        <p:sp>
          <p:nvSpPr>
            <p:cNvPr id="112" name="Rectangle 111"/>
            <p:cNvSpPr/>
            <p:nvPr/>
          </p:nvSpPr>
          <p:spPr>
            <a:xfrm>
              <a:off x="8148211" y="2564555"/>
              <a:ext cx="353870" cy="397032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mr-IN" sz="2200" b="1" dirty="0">
                  <a:solidFill>
                    <a:schemeClr val="dk1">
                      <a:hueOff val="0"/>
                      <a:satOff val="0"/>
                      <a:lumOff val="0"/>
                    </a:schemeClr>
                  </a:solidFill>
                </a:rPr>
                <a:t>…</a:t>
              </a:r>
              <a:endParaRPr lang="en-US" sz="2200" b="1" dirty="0">
                <a:solidFill>
                  <a:schemeClr val="dk1">
                    <a:hueOff val="0"/>
                    <a:satOff val="0"/>
                    <a:lumOff val="0"/>
                  </a:schemeClr>
                </a:solidFill>
              </a:endParaRPr>
            </a:p>
          </p:txBody>
        </p:sp>
        <p:cxnSp>
          <p:nvCxnSpPr>
            <p:cNvPr id="125" name="Straight Arrow Connector 124"/>
            <p:cNvCxnSpPr/>
            <p:nvPr/>
          </p:nvCxnSpPr>
          <p:spPr>
            <a:xfrm>
              <a:off x="5861304" y="212325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>
              <a:off x="5858256" y="3200921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/>
            <p:nvPr/>
          </p:nvCxnSpPr>
          <p:spPr>
            <a:xfrm>
              <a:off x="5858256" y="339379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/>
            <p:cNvCxnSpPr/>
            <p:nvPr/>
          </p:nvCxnSpPr>
          <p:spPr>
            <a:xfrm>
              <a:off x="5861304" y="4647632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4203192" y="212325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/>
            <p:cNvCxnSpPr/>
            <p:nvPr/>
          </p:nvCxnSpPr>
          <p:spPr>
            <a:xfrm>
              <a:off x="2557272" y="2132091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7504176" y="212140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9150096" y="212140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/>
            <p:cNvCxnSpPr/>
            <p:nvPr/>
          </p:nvCxnSpPr>
          <p:spPr>
            <a:xfrm>
              <a:off x="7504176" y="3200921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/>
            <p:nvPr/>
          </p:nvCxnSpPr>
          <p:spPr>
            <a:xfrm>
              <a:off x="7504176" y="339379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/>
            <p:cNvCxnSpPr/>
            <p:nvPr/>
          </p:nvCxnSpPr>
          <p:spPr>
            <a:xfrm>
              <a:off x="4203192" y="3196775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/>
            <p:cNvCxnSpPr/>
            <p:nvPr/>
          </p:nvCxnSpPr>
          <p:spPr>
            <a:xfrm>
              <a:off x="4203192" y="3389651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/>
            <p:cNvCxnSpPr/>
            <p:nvPr/>
          </p:nvCxnSpPr>
          <p:spPr>
            <a:xfrm flipH="1">
              <a:off x="2543464" y="2132294"/>
              <a:ext cx="661111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/>
            <p:cNvCxnSpPr/>
            <p:nvPr/>
          </p:nvCxnSpPr>
          <p:spPr>
            <a:xfrm>
              <a:off x="2557272" y="3196775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>
              <a:off x="2557272" y="3389651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/>
            <p:cNvCxnSpPr/>
            <p:nvPr/>
          </p:nvCxnSpPr>
          <p:spPr>
            <a:xfrm>
              <a:off x="9150096" y="3200921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/>
            <p:cNvCxnSpPr/>
            <p:nvPr/>
          </p:nvCxnSpPr>
          <p:spPr>
            <a:xfrm>
              <a:off x="9150096" y="340156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4203192" y="4453128"/>
              <a:ext cx="0" cy="20116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/>
            <p:cNvCxnSpPr/>
            <p:nvPr/>
          </p:nvCxnSpPr>
          <p:spPr>
            <a:xfrm flipH="1">
              <a:off x="2538984" y="4654296"/>
              <a:ext cx="661111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4203192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/>
            <p:cNvCxnSpPr/>
            <p:nvPr/>
          </p:nvCxnSpPr>
          <p:spPr>
            <a:xfrm>
              <a:off x="5858256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/>
            <p:cNvCxnSpPr/>
            <p:nvPr/>
          </p:nvCxnSpPr>
          <p:spPr>
            <a:xfrm>
              <a:off x="7504176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/>
            <p:cNvCxnSpPr/>
            <p:nvPr/>
          </p:nvCxnSpPr>
          <p:spPr>
            <a:xfrm>
              <a:off x="9150096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5858256" y="1925276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709276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591393-1638-434F-2827-03EA6E746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3239B200-2CD6-EEA2-1E6E-932D13C304E9}"/>
              </a:ext>
            </a:extLst>
          </p:cNvPr>
          <p:cNvGrpSpPr/>
          <p:nvPr/>
        </p:nvGrpSpPr>
        <p:grpSpPr>
          <a:xfrm>
            <a:off x="820802" y="208294"/>
            <a:ext cx="7937420" cy="4645872"/>
            <a:chOff x="1885834" y="1070756"/>
            <a:chExt cx="7937420" cy="4645872"/>
          </a:xfrm>
        </p:grpSpPr>
        <p:cxnSp>
          <p:nvCxnSpPr>
            <p:cNvPr id="96" name="Straight Arrow Connector 95">
              <a:extLst>
                <a:ext uri="{FF2B5EF4-FFF2-40B4-BE49-F238E27FC236}">
                  <a16:creationId xmlns:a16="http://schemas.microsoft.com/office/drawing/2014/main" id="{8D9BED33-E72B-F26B-61AB-E2EB74243197}"/>
                </a:ext>
              </a:extLst>
            </p:cNvPr>
            <p:cNvCxnSpPr/>
            <p:nvPr/>
          </p:nvCxnSpPr>
          <p:spPr>
            <a:xfrm>
              <a:off x="2538984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ounded Rectangle 57">
              <a:extLst>
                <a:ext uri="{FF2B5EF4-FFF2-40B4-BE49-F238E27FC236}">
                  <a16:creationId xmlns:a16="http://schemas.microsoft.com/office/drawing/2014/main" id="{F4679A4C-9E89-707D-DFB5-4BADE6297762}"/>
                </a:ext>
              </a:extLst>
            </p:cNvPr>
            <p:cNvSpPr/>
            <p:nvPr/>
          </p:nvSpPr>
          <p:spPr>
            <a:xfrm>
              <a:off x="5181916" y="1070756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anchor="ctr" anchorCtr="0"/>
            <a:lstStyle/>
            <a:p>
              <a:pPr algn="ctr"/>
              <a:r>
                <a:rPr lang="en-US" sz="1500" dirty="0"/>
                <a:t>Original Data</a:t>
              </a:r>
            </a:p>
          </p:txBody>
        </p:sp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69D97014-420A-D870-E917-AF3C1FBF3F0B}"/>
                </a:ext>
              </a:extLst>
            </p:cNvPr>
            <p:cNvSpPr/>
            <p:nvPr/>
          </p:nvSpPr>
          <p:spPr>
            <a:xfrm>
              <a:off x="1885834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endParaRPr lang="en-US" sz="1500" dirty="0"/>
            </a:p>
            <a:p>
              <a:pPr algn="ctr"/>
              <a:r>
                <a:rPr lang="en-US" sz="1500" dirty="0"/>
                <a:t>Bootstrapped </a:t>
              </a:r>
            </a:p>
            <a:p>
              <a:pPr algn="ctr"/>
              <a:r>
                <a:rPr lang="en-US" sz="1500" dirty="0"/>
                <a:t>Data 1</a:t>
              </a:r>
            </a:p>
            <a:p>
              <a:endParaRPr lang="en-US" dirty="0"/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F76E9244-36E5-21B9-EED2-E36C507B320C}"/>
                </a:ext>
              </a:extLst>
            </p:cNvPr>
            <p:cNvSpPr/>
            <p:nvPr/>
          </p:nvSpPr>
          <p:spPr>
            <a:xfrm>
              <a:off x="1885834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1</a:t>
              </a: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687A2EB3-5BF1-AC96-085D-471A53EB6726}"/>
                </a:ext>
              </a:extLst>
            </p:cNvPr>
            <p:cNvSpPr/>
            <p:nvPr/>
          </p:nvSpPr>
          <p:spPr>
            <a:xfrm>
              <a:off x="3527345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Bootstrapped Data 2</a:t>
              </a:r>
            </a:p>
          </p:txBody>
        </p:sp>
        <p:sp>
          <p:nvSpPr>
            <p:cNvPr id="66" name="Rounded Rectangle 65">
              <a:extLst>
                <a:ext uri="{FF2B5EF4-FFF2-40B4-BE49-F238E27FC236}">
                  <a16:creationId xmlns:a16="http://schemas.microsoft.com/office/drawing/2014/main" id="{2DBDDB66-155A-5330-180D-BD987BB0ADAC}"/>
                </a:ext>
              </a:extLst>
            </p:cNvPr>
            <p:cNvSpPr/>
            <p:nvPr/>
          </p:nvSpPr>
          <p:spPr>
            <a:xfrm>
              <a:off x="3527345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2</a:t>
              </a:r>
            </a:p>
          </p:txBody>
        </p:sp>
        <p:sp>
          <p:nvSpPr>
            <p:cNvPr id="68" name="Rounded Rectangle 67">
              <a:extLst>
                <a:ext uri="{FF2B5EF4-FFF2-40B4-BE49-F238E27FC236}">
                  <a16:creationId xmlns:a16="http://schemas.microsoft.com/office/drawing/2014/main" id="{0527C19E-EAB4-D871-3D98-84E171E37874}"/>
                </a:ext>
              </a:extLst>
            </p:cNvPr>
            <p:cNvSpPr/>
            <p:nvPr/>
          </p:nvSpPr>
          <p:spPr>
            <a:xfrm>
              <a:off x="5177674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Bootstrapped Data 3</a:t>
              </a:r>
            </a:p>
          </p:txBody>
        </p:sp>
        <p:sp>
          <p:nvSpPr>
            <p:cNvPr id="70" name="Rounded Rectangle 69">
              <a:extLst>
                <a:ext uri="{FF2B5EF4-FFF2-40B4-BE49-F238E27FC236}">
                  <a16:creationId xmlns:a16="http://schemas.microsoft.com/office/drawing/2014/main" id="{F5D08D59-7A10-A46D-6835-22276CE6B447}"/>
                </a:ext>
              </a:extLst>
            </p:cNvPr>
            <p:cNvSpPr/>
            <p:nvPr/>
          </p:nvSpPr>
          <p:spPr>
            <a:xfrm>
              <a:off x="5181916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3</a:t>
              </a: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1CD91B68-B62A-03FD-4EC4-45F8624243E8}"/>
                </a:ext>
              </a:extLst>
            </p:cNvPr>
            <p:cNvSpPr/>
            <p:nvPr/>
          </p:nvSpPr>
          <p:spPr>
            <a:xfrm>
              <a:off x="5181916" y="4857003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Combined Prediction</a:t>
              </a:r>
            </a:p>
          </p:txBody>
        </p:sp>
        <p:sp>
          <p:nvSpPr>
            <p:cNvPr id="74" name="Rounded Rectangle 73">
              <a:extLst>
                <a:ext uri="{FF2B5EF4-FFF2-40B4-BE49-F238E27FC236}">
                  <a16:creationId xmlns:a16="http://schemas.microsoft.com/office/drawing/2014/main" id="{52B236C6-3088-8188-1B24-BC717BA6D4D4}"/>
                </a:ext>
              </a:extLst>
            </p:cNvPr>
            <p:cNvSpPr/>
            <p:nvPr/>
          </p:nvSpPr>
          <p:spPr>
            <a:xfrm>
              <a:off x="6823594" y="2333259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Bootstrapped Data 4</a:t>
              </a:r>
            </a:p>
          </p:txBody>
        </p:sp>
        <p:sp>
          <p:nvSpPr>
            <p:cNvPr id="76" name="Rounded Rectangle 75">
              <a:extLst>
                <a:ext uri="{FF2B5EF4-FFF2-40B4-BE49-F238E27FC236}">
                  <a16:creationId xmlns:a16="http://schemas.microsoft.com/office/drawing/2014/main" id="{7AEB6FFF-3A1D-D085-C124-277A2D90D9A0}"/>
                </a:ext>
              </a:extLst>
            </p:cNvPr>
            <p:cNvSpPr/>
            <p:nvPr/>
          </p:nvSpPr>
          <p:spPr>
            <a:xfrm>
              <a:off x="6823594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4</a:t>
              </a:r>
            </a:p>
          </p:txBody>
        </p:sp>
        <p:sp>
          <p:nvSpPr>
            <p:cNvPr id="80" name="Rounded Rectangle 79">
              <a:extLst>
                <a:ext uri="{FF2B5EF4-FFF2-40B4-BE49-F238E27FC236}">
                  <a16:creationId xmlns:a16="http://schemas.microsoft.com/office/drawing/2014/main" id="{15F39475-943D-D8DC-7CA5-6AA8C6D610FB}"/>
                </a:ext>
              </a:extLst>
            </p:cNvPr>
            <p:cNvSpPr/>
            <p:nvPr/>
          </p:nvSpPr>
          <p:spPr>
            <a:xfrm>
              <a:off x="8469514" y="2333259"/>
              <a:ext cx="1353740" cy="859536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Bootstrapped Data N</a:t>
              </a:r>
            </a:p>
          </p:txBody>
        </p:sp>
        <p:sp>
          <p:nvSpPr>
            <p:cNvPr id="82" name="Rounded Rectangle 81">
              <a:extLst>
                <a:ext uri="{FF2B5EF4-FFF2-40B4-BE49-F238E27FC236}">
                  <a16:creationId xmlns:a16="http://schemas.microsoft.com/office/drawing/2014/main" id="{BD90C66D-28AF-D547-9641-399D8A54B1A8}"/>
                </a:ext>
              </a:extLst>
            </p:cNvPr>
            <p:cNvSpPr/>
            <p:nvPr/>
          </p:nvSpPr>
          <p:spPr>
            <a:xfrm>
              <a:off x="8469514" y="3595131"/>
              <a:ext cx="1353740" cy="859625"/>
            </a:xfrm>
            <a:prstGeom prst="roundRect">
              <a:avLst>
                <a:gd name="adj" fmla="val 10000"/>
              </a:avLst>
            </a:prstGeom>
            <a:solidFill>
              <a:srgbClr val="7BB0EB"/>
            </a:solidFill>
            <a:ln w="15875">
              <a:solidFill>
                <a:schemeClr val="tx1"/>
              </a:solidFill>
            </a:ln>
            <a:scene3d>
              <a:camera prst="orthographicFront"/>
              <a:lightRig rig="flat" dir="t"/>
            </a:scene3d>
            <a:sp3d prstMaterial="dkEdge">
              <a:bevelT w="8200" h="38100"/>
            </a:sp3d>
          </p:spPr>
          <p:style>
            <a:lnRef idx="0">
              <a:schemeClr val="lt1">
                <a:hueOff val="0"/>
                <a:satOff val="0"/>
                <a:lumOff val="0"/>
                <a:alphaOff val="0"/>
              </a:schemeClr>
            </a:lnRef>
            <a:fillRef idx="2">
              <a:schemeClr val="accent1">
                <a:hueOff val="0"/>
                <a:satOff val="0"/>
                <a:lumOff val="0"/>
                <a:alphaOff val="0"/>
              </a:schemeClr>
            </a:fillRef>
            <a:effectRef idx="1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dk1"/>
            </a:fontRef>
          </p:style>
          <p:txBody>
            <a:bodyPr vert="horz" anchor="ctr" anchorCtr="0"/>
            <a:lstStyle/>
            <a:p>
              <a:pPr algn="ctr"/>
              <a:r>
                <a:rPr lang="en-US" sz="1500" dirty="0"/>
                <a:t>Decision Tree N</a:t>
              </a:r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D00B0C49-0C7D-000C-2736-4317077D1AF6}"/>
                </a:ext>
              </a:extLst>
            </p:cNvPr>
            <p:cNvSpPr/>
            <p:nvPr/>
          </p:nvSpPr>
          <p:spPr>
            <a:xfrm>
              <a:off x="8150767" y="3826427"/>
              <a:ext cx="353870" cy="397032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mr-IN" sz="2200" b="1" dirty="0">
                  <a:solidFill>
                    <a:schemeClr val="dk1">
                      <a:hueOff val="0"/>
                      <a:satOff val="0"/>
                      <a:lumOff val="0"/>
                    </a:schemeClr>
                  </a:solidFill>
                </a:rPr>
                <a:t>…</a:t>
              </a:r>
              <a:endParaRPr lang="en-US" sz="2200" b="1" dirty="0">
                <a:solidFill>
                  <a:schemeClr val="dk1">
                    <a:hueOff val="0"/>
                    <a:satOff val="0"/>
                    <a:lumOff val="0"/>
                  </a:schemeClr>
                </a:solidFill>
              </a:endParaRPr>
            </a:p>
          </p:txBody>
        </p:sp>
        <p:sp>
          <p:nvSpPr>
            <p:cNvPr id="112" name="Rectangle 111">
              <a:extLst>
                <a:ext uri="{FF2B5EF4-FFF2-40B4-BE49-F238E27FC236}">
                  <a16:creationId xmlns:a16="http://schemas.microsoft.com/office/drawing/2014/main" id="{C4231A92-05C3-F5D7-389A-3B0E68CF7F03}"/>
                </a:ext>
              </a:extLst>
            </p:cNvPr>
            <p:cNvSpPr/>
            <p:nvPr/>
          </p:nvSpPr>
          <p:spPr>
            <a:xfrm>
              <a:off x="8148211" y="2564555"/>
              <a:ext cx="353870" cy="397032"/>
            </a:xfrm>
            <a:prstGeom prst="rect">
              <a:avLst/>
            </a:prstGeom>
          </p:spPr>
          <p:txBody>
            <a:bodyPr wrap="square" anchor="ctr" anchorCtr="0">
              <a:spAutoFit/>
            </a:bodyPr>
            <a:lstStyle/>
            <a:p>
              <a:pPr lvl="0" algn="ctr" defTabSz="7112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mr-IN" sz="2200" b="1" dirty="0">
                  <a:solidFill>
                    <a:schemeClr val="dk1">
                      <a:hueOff val="0"/>
                      <a:satOff val="0"/>
                      <a:lumOff val="0"/>
                    </a:schemeClr>
                  </a:solidFill>
                </a:rPr>
                <a:t>…</a:t>
              </a:r>
              <a:endParaRPr lang="en-US" sz="2200" b="1" dirty="0">
                <a:solidFill>
                  <a:schemeClr val="dk1">
                    <a:hueOff val="0"/>
                    <a:satOff val="0"/>
                    <a:lumOff val="0"/>
                  </a:schemeClr>
                </a:solidFill>
              </a:endParaRPr>
            </a:p>
          </p:txBody>
        </p:sp>
        <p:cxnSp>
          <p:nvCxnSpPr>
            <p:cNvPr id="125" name="Straight Arrow Connector 124">
              <a:extLst>
                <a:ext uri="{FF2B5EF4-FFF2-40B4-BE49-F238E27FC236}">
                  <a16:creationId xmlns:a16="http://schemas.microsoft.com/office/drawing/2014/main" id="{6B272B9A-61E9-56CF-FEEA-CB2B36E99FDE}"/>
                </a:ext>
              </a:extLst>
            </p:cNvPr>
            <p:cNvCxnSpPr/>
            <p:nvPr/>
          </p:nvCxnSpPr>
          <p:spPr>
            <a:xfrm>
              <a:off x="5861304" y="212325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>
              <a:extLst>
                <a:ext uri="{FF2B5EF4-FFF2-40B4-BE49-F238E27FC236}">
                  <a16:creationId xmlns:a16="http://schemas.microsoft.com/office/drawing/2014/main" id="{B105B391-8714-F529-CB69-F4795E25DBE0}"/>
                </a:ext>
              </a:extLst>
            </p:cNvPr>
            <p:cNvCxnSpPr/>
            <p:nvPr/>
          </p:nvCxnSpPr>
          <p:spPr>
            <a:xfrm>
              <a:off x="5858256" y="3200921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Arrow Connector 128">
              <a:extLst>
                <a:ext uri="{FF2B5EF4-FFF2-40B4-BE49-F238E27FC236}">
                  <a16:creationId xmlns:a16="http://schemas.microsoft.com/office/drawing/2014/main" id="{B9DAFD72-61EF-8600-019E-8C768341EAA8}"/>
                </a:ext>
              </a:extLst>
            </p:cNvPr>
            <p:cNvCxnSpPr/>
            <p:nvPr/>
          </p:nvCxnSpPr>
          <p:spPr>
            <a:xfrm>
              <a:off x="5858256" y="339379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Arrow Connector 130">
              <a:extLst>
                <a:ext uri="{FF2B5EF4-FFF2-40B4-BE49-F238E27FC236}">
                  <a16:creationId xmlns:a16="http://schemas.microsoft.com/office/drawing/2014/main" id="{504A6A11-F3D3-B5C9-02FF-E80A9FB2FD35}"/>
                </a:ext>
              </a:extLst>
            </p:cNvPr>
            <p:cNvCxnSpPr/>
            <p:nvPr/>
          </p:nvCxnSpPr>
          <p:spPr>
            <a:xfrm>
              <a:off x="5861304" y="4647632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2BE69005-D4F5-316E-6CB6-0AE4A7AD5B61}"/>
                </a:ext>
              </a:extLst>
            </p:cNvPr>
            <p:cNvCxnSpPr/>
            <p:nvPr/>
          </p:nvCxnSpPr>
          <p:spPr>
            <a:xfrm>
              <a:off x="4203192" y="212325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643AF231-B72F-A167-B308-3CD2647C08F8}"/>
                </a:ext>
              </a:extLst>
            </p:cNvPr>
            <p:cNvCxnSpPr/>
            <p:nvPr/>
          </p:nvCxnSpPr>
          <p:spPr>
            <a:xfrm>
              <a:off x="2557272" y="2132091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C7D790E4-16FC-FF38-79EB-C27236338C88}"/>
                </a:ext>
              </a:extLst>
            </p:cNvPr>
            <p:cNvCxnSpPr/>
            <p:nvPr/>
          </p:nvCxnSpPr>
          <p:spPr>
            <a:xfrm>
              <a:off x="7504176" y="212140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2E4ADE69-EA6A-464B-427B-FB1B9A6AA36A}"/>
                </a:ext>
              </a:extLst>
            </p:cNvPr>
            <p:cNvCxnSpPr/>
            <p:nvPr/>
          </p:nvCxnSpPr>
          <p:spPr>
            <a:xfrm>
              <a:off x="9150096" y="212140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7FC0085F-2C17-DFA9-5DB6-7758EB80BE81}"/>
                </a:ext>
              </a:extLst>
            </p:cNvPr>
            <p:cNvCxnSpPr/>
            <p:nvPr/>
          </p:nvCxnSpPr>
          <p:spPr>
            <a:xfrm>
              <a:off x="7504176" y="3200921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>
              <a:extLst>
                <a:ext uri="{FF2B5EF4-FFF2-40B4-BE49-F238E27FC236}">
                  <a16:creationId xmlns:a16="http://schemas.microsoft.com/office/drawing/2014/main" id="{72AE5801-FE0D-DADF-062D-18F39E37E1F2}"/>
                </a:ext>
              </a:extLst>
            </p:cNvPr>
            <p:cNvCxnSpPr/>
            <p:nvPr/>
          </p:nvCxnSpPr>
          <p:spPr>
            <a:xfrm>
              <a:off x="7504176" y="3393797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Connector 50">
              <a:extLst>
                <a:ext uri="{FF2B5EF4-FFF2-40B4-BE49-F238E27FC236}">
                  <a16:creationId xmlns:a16="http://schemas.microsoft.com/office/drawing/2014/main" id="{AE39677C-2D42-79DB-7B1C-AD5223443D85}"/>
                </a:ext>
              </a:extLst>
            </p:cNvPr>
            <p:cNvCxnSpPr/>
            <p:nvPr/>
          </p:nvCxnSpPr>
          <p:spPr>
            <a:xfrm>
              <a:off x="4203192" y="3196775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Straight Arrow Connector 51">
              <a:extLst>
                <a:ext uri="{FF2B5EF4-FFF2-40B4-BE49-F238E27FC236}">
                  <a16:creationId xmlns:a16="http://schemas.microsoft.com/office/drawing/2014/main" id="{23C6D1B6-8AAA-094C-7CA3-19CB9E30AACA}"/>
                </a:ext>
              </a:extLst>
            </p:cNvPr>
            <p:cNvCxnSpPr/>
            <p:nvPr/>
          </p:nvCxnSpPr>
          <p:spPr>
            <a:xfrm>
              <a:off x="4203192" y="3389651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D5B61026-9163-3447-1F69-4B85917AD795}"/>
                </a:ext>
              </a:extLst>
            </p:cNvPr>
            <p:cNvCxnSpPr/>
            <p:nvPr/>
          </p:nvCxnSpPr>
          <p:spPr>
            <a:xfrm flipH="1">
              <a:off x="2543464" y="2132294"/>
              <a:ext cx="661111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Straight Connector 72">
              <a:extLst>
                <a:ext uri="{FF2B5EF4-FFF2-40B4-BE49-F238E27FC236}">
                  <a16:creationId xmlns:a16="http://schemas.microsoft.com/office/drawing/2014/main" id="{9C7729CB-471E-B797-8FEA-A38251C1BA03}"/>
                </a:ext>
              </a:extLst>
            </p:cNvPr>
            <p:cNvCxnSpPr/>
            <p:nvPr/>
          </p:nvCxnSpPr>
          <p:spPr>
            <a:xfrm>
              <a:off x="2557272" y="3196775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>
              <a:extLst>
                <a:ext uri="{FF2B5EF4-FFF2-40B4-BE49-F238E27FC236}">
                  <a16:creationId xmlns:a16="http://schemas.microsoft.com/office/drawing/2014/main" id="{F52AFDD4-D016-1C73-7523-87F582B94EC7}"/>
                </a:ext>
              </a:extLst>
            </p:cNvPr>
            <p:cNvCxnSpPr/>
            <p:nvPr/>
          </p:nvCxnSpPr>
          <p:spPr>
            <a:xfrm>
              <a:off x="2557272" y="3389651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BE4C8B5F-C0A4-B850-8E02-8DAED965C8A2}"/>
                </a:ext>
              </a:extLst>
            </p:cNvPr>
            <p:cNvCxnSpPr/>
            <p:nvPr/>
          </p:nvCxnSpPr>
          <p:spPr>
            <a:xfrm>
              <a:off x="9150096" y="3200921"/>
              <a:ext cx="0" cy="201168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Arrow Connector 78">
              <a:extLst>
                <a:ext uri="{FF2B5EF4-FFF2-40B4-BE49-F238E27FC236}">
                  <a16:creationId xmlns:a16="http://schemas.microsoft.com/office/drawing/2014/main" id="{15C2EA8A-FA6E-F1ED-8A1C-5658CF662A22}"/>
                </a:ext>
              </a:extLst>
            </p:cNvPr>
            <p:cNvCxnSpPr/>
            <p:nvPr/>
          </p:nvCxnSpPr>
          <p:spPr>
            <a:xfrm>
              <a:off x="9150096" y="340156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D8B74A13-E824-CDAF-CDB1-A6FA03B42D0B}"/>
                </a:ext>
              </a:extLst>
            </p:cNvPr>
            <p:cNvCxnSpPr/>
            <p:nvPr/>
          </p:nvCxnSpPr>
          <p:spPr>
            <a:xfrm>
              <a:off x="4203192" y="4453128"/>
              <a:ext cx="0" cy="201168"/>
            </a:xfrm>
            <a:prstGeom prst="line">
              <a:avLst/>
            </a:prstGeom>
            <a:ln w="254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40455944-E257-06A4-A1D6-586122741D20}"/>
                </a:ext>
              </a:extLst>
            </p:cNvPr>
            <p:cNvCxnSpPr/>
            <p:nvPr/>
          </p:nvCxnSpPr>
          <p:spPr>
            <a:xfrm flipH="1">
              <a:off x="2538984" y="4654296"/>
              <a:ext cx="6611112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>
              <a:extLst>
                <a:ext uri="{FF2B5EF4-FFF2-40B4-BE49-F238E27FC236}">
                  <a16:creationId xmlns:a16="http://schemas.microsoft.com/office/drawing/2014/main" id="{A6538502-E8DA-8660-E2DD-A14DD7188721}"/>
                </a:ext>
              </a:extLst>
            </p:cNvPr>
            <p:cNvCxnSpPr/>
            <p:nvPr/>
          </p:nvCxnSpPr>
          <p:spPr>
            <a:xfrm>
              <a:off x="4203192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Arrow Connector 96">
              <a:extLst>
                <a:ext uri="{FF2B5EF4-FFF2-40B4-BE49-F238E27FC236}">
                  <a16:creationId xmlns:a16="http://schemas.microsoft.com/office/drawing/2014/main" id="{8DA59F61-214C-0C4C-21E1-B17D2054C045}"/>
                </a:ext>
              </a:extLst>
            </p:cNvPr>
            <p:cNvCxnSpPr/>
            <p:nvPr/>
          </p:nvCxnSpPr>
          <p:spPr>
            <a:xfrm>
              <a:off x="5858256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Arrow Connector 97">
              <a:extLst>
                <a:ext uri="{FF2B5EF4-FFF2-40B4-BE49-F238E27FC236}">
                  <a16:creationId xmlns:a16="http://schemas.microsoft.com/office/drawing/2014/main" id="{EBA0E092-8DAF-C2A2-E96E-DDE76E73E2B5}"/>
                </a:ext>
              </a:extLst>
            </p:cNvPr>
            <p:cNvCxnSpPr/>
            <p:nvPr/>
          </p:nvCxnSpPr>
          <p:spPr>
            <a:xfrm>
              <a:off x="7504176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Arrow Connector 98">
              <a:extLst>
                <a:ext uri="{FF2B5EF4-FFF2-40B4-BE49-F238E27FC236}">
                  <a16:creationId xmlns:a16="http://schemas.microsoft.com/office/drawing/2014/main" id="{ACC0A0C0-C426-E732-B4C2-A777E01067D3}"/>
                </a:ext>
              </a:extLst>
            </p:cNvPr>
            <p:cNvCxnSpPr/>
            <p:nvPr/>
          </p:nvCxnSpPr>
          <p:spPr>
            <a:xfrm>
              <a:off x="9150096" y="4453128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>
              <a:extLst>
                <a:ext uri="{FF2B5EF4-FFF2-40B4-BE49-F238E27FC236}">
                  <a16:creationId xmlns:a16="http://schemas.microsoft.com/office/drawing/2014/main" id="{9DB0ACB5-0031-EF85-01EF-38A9ED5C43B2}"/>
                </a:ext>
              </a:extLst>
            </p:cNvPr>
            <p:cNvCxnSpPr/>
            <p:nvPr/>
          </p:nvCxnSpPr>
          <p:spPr>
            <a:xfrm>
              <a:off x="5858256" y="1925276"/>
              <a:ext cx="0" cy="201168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ectangle 41">
            <a:extLst>
              <a:ext uri="{FF2B5EF4-FFF2-40B4-BE49-F238E27FC236}">
                <a16:creationId xmlns:a16="http://schemas.microsoft.com/office/drawing/2014/main" id="{C7FE1CB0-26E5-2D10-3127-9F5C2D308658}"/>
              </a:ext>
            </a:extLst>
          </p:cNvPr>
          <p:cNvSpPr/>
          <p:nvPr/>
        </p:nvSpPr>
        <p:spPr>
          <a:xfrm>
            <a:off x="686389" y="2592964"/>
            <a:ext cx="8181901" cy="1134128"/>
          </a:xfrm>
          <a:prstGeom prst="rect">
            <a:avLst/>
          </a:prstGeom>
          <a:noFill/>
          <a:ln w="889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77F373ED-7C15-328B-D64D-22E46AA2CA7F}"/>
              </a:ext>
            </a:extLst>
          </p:cNvPr>
          <p:cNvSpPr txBox="1"/>
          <p:nvPr/>
        </p:nvSpPr>
        <p:spPr>
          <a:xfrm>
            <a:off x="2540677" y="4990734"/>
            <a:ext cx="4505093" cy="2139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dirty="0"/>
              <a:t>In random forests, when building each tree, each time a split is considered, </a:t>
            </a:r>
            <a:r>
              <a:rPr lang="en-US" sz="1900" b="1" u="sng" dirty="0"/>
              <a:t>a random sample of m features</a:t>
            </a:r>
            <a:r>
              <a:rPr lang="en-US" sz="1900" b="1" dirty="0"/>
              <a:t> </a:t>
            </a:r>
            <a:r>
              <a:rPr lang="en-US" sz="1900" dirty="0"/>
              <a:t>is chosen as split candidates from the </a:t>
            </a:r>
            <a:r>
              <a:rPr lang="en-US" sz="1900" b="1" u="sng" dirty="0"/>
              <a:t>full set of p features</a:t>
            </a:r>
            <a:r>
              <a:rPr lang="en-US" sz="1900" dirty="0"/>
              <a:t>. The split is only allowed to use one of those m features. </a:t>
            </a:r>
          </a:p>
          <a:p>
            <a:pPr algn="ctr"/>
            <a:endParaRPr lang="en-US" sz="19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54983BD1-8CD9-F2B4-0A76-35DED132F25B}"/>
              </a:ext>
            </a:extLst>
          </p:cNvPr>
          <p:cNvSpPr txBox="1"/>
          <p:nvPr/>
        </p:nvSpPr>
        <p:spPr>
          <a:xfrm>
            <a:off x="8881932" y="2717956"/>
            <a:ext cx="3189297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900" dirty="0"/>
              <a:t>Random forests train their decision trees differently than bagged trees.</a:t>
            </a:r>
          </a:p>
        </p:txBody>
      </p:sp>
    </p:spTree>
    <p:extLst>
      <p:ext uri="{BB962C8B-B14F-4D97-AF65-F5344CB8AC3E}">
        <p14:creationId xmlns:p14="http://schemas.microsoft.com/office/powerpoint/2010/main" val="37965687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D0F8D93C-9696-5F09-3913-9DFCD0887D21}"/>
              </a:ext>
            </a:extLst>
          </p:cNvPr>
          <p:cNvGrpSpPr/>
          <p:nvPr/>
        </p:nvGrpSpPr>
        <p:grpSpPr>
          <a:xfrm>
            <a:off x="4945016" y="574134"/>
            <a:ext cx="5841275" cy="4785266"/>
            <a:chOff x="4945016" y="574134"/>
            <a:chExt cx="5841275" cy="4785266"/>
          </a:xfrm>
        </p:grpSpPr>
        <p:pic>
          <p:nvPicPr>
            <p:cNvPr id="3" name="Picture 2" descr="A picture containing wall, indoor&#10;&#10;Description automatically generated">
              <a:extLst>
                <a:ext uri="{FF2B5EF4-FFF2-40B4-BE49-F238E27FC236}">
                  <a16:creationId xmlns:a16="http://schemas.microsoft.com/office/drawing/2014/main" id="{E2677B1A-AFF7-70FB-A236-F06A3ADEE92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7412" t="8371" b="21852"/>
            <a:stretch/>
          </p:blipFill>
          <p:spPr>
            <a:xfrm>
              <a:off x="4945016" y="574134"/>
              <a:ext cx="5722984" cy="4785266"/>
            </a:xfrm>
            <a:prstGeom prst="rect">
              <a:avLst/>
            </a:prstGeom>
          </p:spPr>
        </p:pic>
        <p:sp>
          <p:nvSpPr>
            <p:cNvPr id="13" name="Bent Arrow 12">
              <a:extLst>
                <a:ext uri="{FF2B5EF4-FFF2-40B4-BE49-F238E27FC236}">
                  <a16:creationId xmlns:a16="http://schemas.microsoft.com/office/drawing/2014/main" id="{8E558AF0-0565-0481-6496-8664AF6622F9}"/>
                </a:ext>
              </a:extLst>
            </p:cNvPr>
            <p:cNvSpPr/>
            <p:nvPr/>
          </p:nvSpPr>
          <p:spPr>
            <a:xfrm>
              <a:off x="6707050" y="986972"/>
              <a:ext cx="2066836" cy="805402"/>
            </a:xfrm>
            <a:prstGeom prst="bentArrow">
              <a:avLst/>
            </a:prstGeom>
            <a:solidFill>
              <a:schemeClr val="tx1"/>
            </a:solidFill>
            <a:ln w="25400" cap="sq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4030705-DF55-6AB4-549E-BB172FCBEF9A}"/>
                </a:ext>
              </a:extLst>
            </p:cNvPr>
            <p:cNvSpPr txBox="1"/>
            <p:nvPr/>
          </p:nvSpPr>
          <p:spPr>
            <a:xfrm>
              <a:off x="5484951" y="594423"/>
              <a:ext cx="477520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1. Sample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E6C976-6845-8B6E-B634-4508473F69DD}"/>
                </a:ext>
              </a:extLst>
            </p:cNvPr>
            <p:cNvSpPr txBox="1"/>
            <p:nvPr/>
          </p:nvSpPr>
          <p:spPr>
            <a:xfrm>
              <a:off x="5892800" y="2351737"/>
              <a:ext cx="477520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3. Replace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45CD086-4990-ABB0-C7DC-9B0F62EC9B37}"/>
                </a:ext>
              </a:extLst>
            </p:cNvPr>
            <p:cNvSpPr txBox="1"/>
            <p:nvPr/>
          </p:nvSpPr>
          <p:spPr>
            <a:xfrm>
              <a:off x="9200925" y="1442070"/>
              <a:ext cx="1585366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2. Record</a:t>
              </a:r>
            </a:p>
          </p:txBody>
        </p:sp>
        <p:sp>
          <p:nvSpPr>
            <p:cNvPr id="11" name="Bent Arrow 10">
              <a:extLst>
                <a:ext uri="{FF2B5EF4-FFF2-40B4-BE49-F238E27FC236}">
                  <a16:creationId xmlns:a16="http://schemas.microsoft.com/office/drawing/2014/main" id="{E087509B-26C3-A7FD-E5CC-F836E179F466}"/>
                </a:ext>
              </a:extLst>
            </p:cNvPr>
            <p:cNvSpPr/>
            <p:nvPr/>
          </p:nvSpPr>
          <p:spPr>
            <a:xfrm rot="10800000">
              <a:off x="7180215" y="1516423"/>
              <a:ext cx="2066836" cy="805402"/>
            </a:xfrm>
            <a:prstGeom prst="bentArrow">
              <a:avLst/>
            </a:prstGeom>
            <a:solidFill>
              <a:schemeClr val="tx1"/>
            </a:solidFill>
            <a:ln w="25400" cap="sq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737770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B9C609C-5C49-3EAA-69BC-256CE64916BB}"/>
              </a:ext>
            </a:extLst>
          </p:cNvPr>
          <p:cNvGrpSpPr/>
          <p:nvPr/>
        </p:nvGrpSpPr>
        <p:grpSpPr>
          <a:xfrm>
            <a:off x="2608215" y="1295399"/>
            <a:ext cx="9144000" cy="5359401"/>
            <a:chOff x="2608215" y="1295399"/>
            <a:chExt cx="9144000" cy="5359401"/>
          </a:xfrm>
        </p:grpSpPr>
        <p:pic>
          <p:nvPicPr>
            <p:cNvPr id="4" name="Picture 3" descr="A picture containing wall, indoor&#10;&#10;Description automatically generated">
              <a:extLst>
                <a:ext uri="{FF2B5EF4-FFF2-40B4-BE49-F238E27FC236}">
                  <a16:creationId xmlns:a16="http://schemas.microsoft.com/office/drawing/2014/main" id="{B70CD054-EE00-25F0-4C33-E9DED32632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313" b="10539"/>
            <a:stretch/>
          </p:blipFill>
          <p:spPr>
            <a:xfrm>
              <a:off x="2608215" y="1295399"/>
              <a:ext cx="9144000" cy="5359401"/>
            </a:xfrm>
            <a:prstGeom prst="rect">
              <a:avLst/>
            </a:prstGeom>
          </p:spPr>
        </p:pic>
        <p:sp>
          <p:nvSpPr>
            <p:cNvPr id="13" name="Bent Arrow 12">
              <a:extLst>
                <a:ext uri="{FF2B5EF4-FFF2-40B4-BE49-F238E27FC236}">
                  <a16:creationId xmlns:a16="http://schemas.microsoft.com/office/drawing/2014/main" id="{8E558AF0-0565-0481-6496-8664AF6622F9}"/>
                </a:ext>
              </a:extLst>
            </p:cNvPr>
            <p:cNvSpPr/>
            <p:nvPr/>
          </p:nvSpPr>
          <p:spPr>
            <a:xfrm>
              <a:off x="6109519" y="1999334"/>
              <a:ext cx="2793848" cy="909667"/>
            </a:xfrm>
            <a:prstGeom prst="bentArrow">
              <a:avLst/>
            </a:prstGeom>
            <a:solidFill>
              <a:schemeClr val="tx1"/>
            </a:solidFill>
            <a:ln w="25400" cap="sq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4030705-DF55-6AB4-549E-BB172FCBEF9A}"/>
                </a:ext>
              </a:extLst>
            </p:cNvPr>
            <p:cNvSpPr txBox="1"/>
            <p:nvPr/>
          </p:nvSpPr>
          <p:spPr>
            <a:xfrm>
              <a:off x="5596251" y="1573887"/>
              <a:ext cx="477520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1. Sample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E6C976-6845-8B6E-B634-4508473F69DD}"/>
                </a:ext>
              </a:extLst>
            </p:cNvPr>
            <p:cNvSpPr txBox="1"/>
            <p:nvPr/>
          </p:nvSpPr>
          <p:spPr>
            <a:xfrm>
              <a:off x="5596128" y="3716451"/>
              <a:ext cx="477520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3. Replace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845CD086-4990-ABB0-C7DC-9B0F62EC9B37}"/>
                </a:ext>
              </a:extLst>
            </p:cNvPr>
            <p:cNvSpPr txBox="1"/>
            <p:nvPr/>
          </p:nvSpPr>
          <p:spPr>
            <a:xfrm>
              <a:off x="9881640" y="1999334"/>
              <a:ext cx="1585366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2. Record </a:t>
              </a:r>
            </a:p>
          </p:txBody>
        </p:sp>
        <p:sp>
          <p:nvSpPr>
            <p:cNvPr id="12" name="Bent Arrow 11">
              <a:extLst>
                <a:ext uri="{FF2B5EF4-FFF2-40B4-BE49-F238E27FC236}">
                  <a16:creationId xmlns:a16="http://schemas.microsoft.com/office/drawing/2014/main" id="{0EE886B8-985C-68E6-291E-7DBC99944C0F}"/>
                </a:ext>
              </a:extLst>
            </p:cNvPr>
            <p:cNvSpPr/>
            <p:nvPr/>
          </p:nvSpPr>
          <p:spPr>
            <a:xfrm rot="10800000">
              <a:off x="7139353" y="2659812"/>
              <a:ext cx="2241421" cy="909668"/>
            </a:xfrm>
            <a:prstGeom prst="bentArrow">
              <a:avLst/>
            </a:prstGeom>
            <a:solidFill>
              <a:schemeClr val="tx1"/>
            </a:solidFill>
            <a:ln w="25400" cap="sq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568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ABC435F-3EB1-C0B0-B959-9FFB3DB4F1DB}"/>
              </a:ext>
            </a:extLst>
          </p:cNvPr>
          <p:cNvGrpSpPr/>
          <p:nvPr/>
        </p:nvGrpSpPr>
        <p:grpSpPr>
          <a:xfrm>
            <a:off x="1524000" y="1051188"/>
            <a:ext cx="9144000" cy="5021366"/>
            <a:chOff x="1524000" y="1051188"/>
            <a:chExt cx="9144000" cy="5021366"/>
          </a:xfrm>
        </p:grpSpPr>
        <p:pic>
          <p:nvPicPr>
            <p:cNvPr id="3" name="Picture 2" descr="A picture containing counter, glass&#10;&#10;Description automatically generated">
              <a:extLst>
                <a:ext uri="{FF2B5EF4-FFF2-40B4-BE49-F238E27FC236}">
                  <a16:creationId xmlns:a16="http://schemas.microsoft.com/office/drawing/2014/main" id="{9CA39990-9E1C-62B3-695B-2AC04ADA0E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5328" b="11453"/>
            <a:stretch/>
          </p:blipFill>
          <p:spPr>
            <a:xfrm>
              <a:off x="1524000" y="1051188"/>
              <a:ext cx="9144000" cy="5021366"/>
            </a:xfrm>
            <a:prstGeom prst="rect">
              <a:avLst/>
            </a:prstGeom>
          </p:spPr>
        </p:pic>
        <p:pic>
          <p:nvPicPr>
            <p:cNvPr id="9" name="Picture 8" descr="Background pattern&#10;&#10;Description automatically generated with medium confidence">
              <a:extLst>
                <a:ext uri="{FF2B5EF4-FFF2-40B4-BE49-F238E27FC236}">
                  <a16:creationId xmlns:a16="http://schemas.microsoft.com/office/drawing/2014/main" id="{4B70AA86-B917-6C9F-C3C4-219EB2788C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r="3741" b="23666"/>
            <a:stretch/>
          </p:blipFill>
          <p:spPr>
            <a:xfrm>
              <a:off x="7199184" y="1228439"/>
              <a:ext cx="990213" cy="1706220"/>
            </a:xfrm>
            <a:prstGeom prst="rect">
              <a:avLst/>
            </a:prstGeom>
          </p:spPr>
        </p:pic>
        <p:pic>
          <p:nvPicPr>
            <p:cNvPr id="14" name="Picture 13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A6D575A2-B6CD-37E9-875D-F8B84BF957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8579" t="-6455" r="-2001" b="41160"/>
            <a:stretch/>
          </p:blipFill>
          <p:spPr>
            <a:xfrm rot="5400000">
              <a:off x="7022924" y="3201197"/>
              <a:ext cx="1864659" cy="663388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4030705-DF55-6AB4-549E-BB172FCBEF9A}"/>
                </a:ext>
              </a:extLst>
            </p:cNvPr>
            <p:cNvSpPr txBox="1"/>
            <p:nvPr/>
          </p:nvSpPr>
          <p:spPr>
            <a:xfrm>
              <a:off x="7975077" y="2185147"/>
              <a:ext cx="240605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1. Sample</a:t>
              </a:r>
            </a:p>
          </p:txBody>
        </p:sp>
        <p:pic>
          <p:nvPicPr>
            <p:cNvPr id="7" name="Picture 6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F2E963F5-5758-BDD6-F54F-1C49D3EDD7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-1" r="33256"/>
            <a:stretch/>
          </p:blipFill>
          <p:spPr>
            <a:xfrm>
              <a:off x="6056083" y="1092200"/>
              <a:ext cx="1491873" cy="1016000"/>
            </a:xfrm>
            <a:prstGeom prst="rect">
              <a:avLst/>
            </a:prstGeom>
            <a:ln>
              <a:noFill/>
            </a:ln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9B2027B-C6DE-9C88-94C0-127793D86273}"/>
                </a:ext>
              </a:extLst>
            </p:cNvPr>
            <p:cNvSpPr txBox="1"/>
            <p:nvPr/>
          </p:nvSpPr>
          <p:spPr>
            <a:xfrm>
              <a:off x="7973568" y="4471944"/>
              <a:ext cx="240605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2. Record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46982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FA888B4E-7BCA-97D6-BCDE-19BD948613EA}"/>
              </a:ext>
            </a:extLst>
          </p:cNvPr>
          <p:cNvGrpSpPr/>
          <p:nvPr/>
        </p:nvGrpSpPr>
        <p:grpSpPr>
          <a:xfrm>
            <a:off x="1524000" y="1051188"/>
            <a:ext cx="9144000" cy="5021366"/>
            <a:chOff x="1524000" y="1051188"/>
            <a:chExt cx="9144000" cy="5021366"/>
          </a:xfrm>
        </p:grpSpPr>
        <p:pic>
          <p:nvPicPr>
            <p:cNvPr id="3" name="Picture 2" descr="A picture containing counter, glass&#10;&#10;Description automatically generated">
              <a:extLst>
                <a:ext uri="{FF2B5EF4-FFF2-40B4-BE49-F238E27FC236}">
                  <a16:creationId xmlns:a16="http://schemas.microsoft.com/office/drawing/2014/main" id="{9CA39990-9E1C-62B3-695B-2AC04ADA0E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5328" b="11453"/>
            <a:stretch/>
          </p:blipFill>
          <p:spPr>
            <a:xfrm>
              <a:off x="1524000" y="1051188"/>
              <a:ext cx="9144000" cy="5021366"/>
            </a:xfrm>
            <a:prstGeom prst="rect">
              <a:avLst/>
            </a:prstGeom>
          </p:spPr>
        </p:pic>
        <p:pic>
          <p:nvPicPr>
            <p:cNvPr id="14" name="Picture 13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A6D575A2-B6CD-37E9-875D-F8B84BF957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579" t="-6455" r="-2001" b="41160"/>
            <a:stretch/>
          </p:blipFill>
          <p:spPr>
            <a:xfrm rot="5400000">
              <a:off x="7022924" y="3201197"/>
              <a:ext cx="1864659" cy="663388"/>
            </a:xfrm>
            <a:prstGeom prst="rect">
              <a:avLst/>
            </a:prstGeom>
          </p:spPr>
        </p:pic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4030705-DF55-6AB4-549E-BB172FCBEF9A}"/>
                </a:ext>
              </a:extLst>
            </p:cNvPr>
            <p:cNvSpPr txBox="1"/>
            <p:nvPr/>
          </p:nvSpPr>
          <p:spPr>
            <a:xfrm>
              <a:off x="7975077" y="2185147"/>
              <a:ext cx="240605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1. Sample</a:t>
              </a:r>
            </a:p>
          </p:txBody>
        </p:sp>
        <p:pic>
          <p:nvPicPr>
            <p:cNvPr id="7" name="Picture 6" descr="A picture containing background pattern&#10;&#10;Description automatically generated">
              <a:extLst>
                <a:ext uri="{FF2B5EF4-FFF2-40B4-BE49-F238E27FC236}">
                  <a16:creationId xmlns:a16="http://schemas.microsoft.com/office/drawing/2014/main" id="{F2E963F5-5758-BDD6-F54F-1C49D3EDD72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1" r="33256"/>
            <a:stretch/>
          </p:blipFill>
          <p:spPr>
            <a:xfrm>
              <a:off x="6056083" y="1092200"/>
              <a:ext cx="1491873" cy="1016000"/>
            </a:xfrm>
            <a:prstGeom prst="rect">
              <a:avLst/>
            </a:prstGeom>
          </p:spPr>
        </p:pic>
        <p:pic>
          <p:nvPicPr>
            <p:cNvPr id="9" name="Picture 8" descr="Background pattern&#10;&#10;Description automatically generated with medium confidence">
              <a:extLst>
                <a:ext uri="{FF2B5EF4-FFF2-40B4-BE49-F238E27FC236}">
                  <a16:creationId xmlns:a16="http://schemas.microsoft.com/office/drawing/2014/main" id="{4B70AA86-B917-6C9F-C3C4-219EB2788C0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3741" b="23666"/>
            <a:stretch/>
          </p:blipFill>
          <p:spPr>
            <a:xfrm>
              <a:off x="7199184" y="1228439"/>
              <a:ext cx="990213" cy="1706220"/>
            </a:xfrm>
            <a:prstGeom prst="rect">
              <a:avLst/>
            </a:prstGeom>
          </p:spPr>
        </p:pic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9B2027B-C6DE-9C88-94C0-127793D86273}"/>
                </a:ext>
              </a:extLst>
            </p:cNvPr>
            <p:cNvSpPr txBox="1"/>
            <p:nvPr/>
          </p:nvSpPr>
          <p:spPr>
            <a:xfrm>
              <a:off x="7973568" y="4471944"/>
              <a:ext cx="2406050" cy="47705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500" dirty="0">
                  <a:highlight>
                    <a:srgbClr val="C0C0C0"/>
                  </a:highlight>
                </a:rPr>
                <a:t>2. Record</a:t>
              </a:r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7F22249D-C388-AD38-CEA3-8C3121E682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5327" b="11454"/>
          <a:stretch/>
        </p:blipFill>
        <p:spPr>
          <a:xfrm>
            <a:off x="1524000" y="1051188"/>
            <a:ext cx="9144000" cy="502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3987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8E1916-E16A-C133-E0A8-A91AF62A0F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367BF9-0F05-0A79-5479-23615CD136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613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" name="Group 80">
            <a:extLst>
              <a:ext uri="{FF2B5EF4-FFF2-40B4-BE49-F238E27FC236}">
                <a16:creationId xmlns:a16="http://schemas.microsoft.com/office/drawing/2014/main" id="{27FFFA39-71AA-9807-0DD3-D100C4F14AE6}"/>
              </a:ext>
            </a:extLst>
          </p:cNvPr>
          <p:cNvGrpSpPr/>
          <p:nvPr/>
        </p:nvGrpSpPr>
        <p:grpSpPr>
          <a:xfrm>
            <a:off x="227680" y="516056"/>
            <a:ext cx="11736639" cy="5061478"/>
            <a:chOff x="-1" y="506629"/>
            <a:chExt cx="11736639" cy="5061478"/>
          </a:xfrm>
        </p:grpSpPr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2C070F0-6391-7F9F-4F10-53936E020DED}"/>
                </a:ext>
              </a:extLst>
            </p:cNvPr>
            <p:cNvSpPr txBox="1"/>
            <p:nvPr/>
          </p:nvSpPr>
          <p:spPr>
            <a:xfrm>
              <a:off x="-1" y="2926607"/>
              <a:ext cx="4077620" cy="24314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b="1" u="sng" dirty="0"/>
                <a:t>How Splits are Selected</a:t>
              </a:r>
            </a:p>
            <a:p>
              <a:pPr algn="ctr"/>
              <a:endParaRPr lang="en-US" sz="1900" dirty="0"/>
            </a:p>
            <a:p>
              <a:r>
                <a:rPr lang="en-US" sz="1900" b="1" dirty="0"/>
                <a:t>Bagged Trees</a:t>
              </a:r>
              <a:r>
                <a:rPr lang="en-US" sz="1900" dirty="0"/>
                <a:t>:</a:t>
              </a:r>
              <a:r>
                <a:rPr lang="en-US" sz="1900" b="1" dirty="0"/>
                <a:t> </a:t>
              </a:r>
              <a:r>
                <a:rPr lang="en-US" sz="1900" dirty="0"/>
                <a:t>At each split, all features (</a:t>
              </a:r>
              <a:r>
                <a:rPr lang="en-US" sz="1900" i="1" dirty="0"/>
                <a:t>p</a:t>
              </a:r>
              <a:r>
                <a:rPr lang="en-US" sz="1900" dirty="0"/>
                <a:t>) are considered as candidates.</a:t>
              </a:r>
            </a:p>
            <a:p>
              <a:endParaRPr lang="en-US" sz="1900" dirty="0"/>
            </a:p>
            <a:p>
              <a:r>
                <a:rPr lang="en-US" sz="1900" b="1" dirty="0"/>
                <a:t>Random Forests</a:t>
              </a:r>
              <a:r>
                <a:rPr lang="en-US" sz="1900" dirty="0"/>
                <a:t>: At each split, only a random subset (</a:t>
              </a:r>
              <a:r>
                <a:rPr lang="en-US" sz="1900" i="1" dirty="0"/>
                <a:t>m</a:t>
              </a:r>
              <a:r>
                <a:rPr lang="en-US" sz="1900" dirty="0"/>
                <a:t> features) is selected as candidates from all features (</a:t>
              </a:r>
              <a:r>
                <a:rPr lang="en-US" sz="1900" i="1" dirty="0"/>
                <a:t>p</a:t>
              </a:r>
              <a:r>
                <a:rPr lang="en-US" sz="1900" dirty="0"/>
                <a:t>).</a:t>
              </a:r>
            </a:p>
          </p:txBody>
        </p:sp>
        <p:pic>
          <p:nvPicPr>
            <p:cNvPr id="24" name="Picture 23" descr="A diagram of data being made&#10;&#10;AI-generated content may be incorrect.">
              <a:extLst>
                <a:ext uri="{FF2B5EF4-FFF2-40B4-BE49-F238E27FC236}">
                  <a16:creationId xmlns:a16="http://schemas.microsoft.com/office/drawing/2014/main" id="{0AE07EEF-4696-C0E9-620F-0BFBF6F0B2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0" y="506629"/>
              <a:ext cx="3936322" cy="2225140"/>
            </a:xfrm>
            <a:prstGeom prst="rect">
              <a:avLst/>
            </a:prstGeom>
          </p:spPr>
        </p:pic>
        <p:cxnSp>
          <p:nvCxnSpPr>
            <p:cNvPr id="28" name="Straight Connector 27">
              <a:extLst>
                <a:ext uri="{FF2B5EF4-FFF2-40B4-BE49-F238E27FC236}">
                  <a16:creationId xmlns:a16="http://schemas.microsoft.com/office/drawing/2014/main" id="{8D45CEB2-348D-07A7-6202-54F58E4A0836}"/>
                </a:ext>
              </a:extLst>
            </p:cNvPr>
            <p:cNvCxnSpPr>
              <a:cxnSpLocks/>
            </p:cNvCxnSpPr>
            <p:nvPr/>
          </p:nvCxnSpPr>
          <p:spPr>
            <a:xfrm>
              <a:off x="3936322" y="2199503"/>
              <a:ext cx="1066387" cy="336860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Straight Connector 28">
              <a:extLst>
                <a:ext uri="{FF2B5EF4-FFF2-40B4-BE49-F238E27FC236}">
                  <a16:creationId xmlns:a16="http://schemas.microsoft.com/office/drawing/2014/main" id="{6295FF42-9892-7481-43D2-D5C39C4D442B}"/>
                </a:ext>
              </a:extLst>
            </p:cNvPr>
            <p:cNvCxnSpPr>
              <a:cxnSpLocks/>
              <a:stCxn id="24" idx="3"/>
            </p:cNvCxnSpPr>
            <p:nvPr/>
          </p:nvCxnSpPr>
          <p:spPr>
            <a:xfrm flipV="1">
              <a:off x="3936322" y="506629"/>
              <a:ext cx="1089247" cy="111257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3" name="Picture 52" descr="A comparison of different types of trees&#10;&#10;AI-generated content may be incorrect.">
              <a:extLst>
                <a:ext uri="{FF2B5EF4-FFF2-40B4-BE49-F238E27FC236}">
                  <a16:creationId xmlns:a16="http://schemas.microsoft.com/office/drawing/2014/main" id="{4786E290-4AE1-16EB-67FA-291258DDBD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025569" y="506629"/>
              <a:ext cx="6711069" cy="5061478"/>
            </a:xfrm>
            <a:prstGeom prst="rect">
              <a:avLst/>
            </a:prstGeom>
            <a:ln w="15875"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39323296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hape, square&#10;&#10;Description automatically generated">
            <a:extLst>
              <a:ext uri="{FF2B5EF4-FFF2-40B4-BE49-F238E27FC236}">
                <a16:creationId xmlns:a16="http://schemas.microsoft.com/office/drawing/2014/main" id="{617FFC4E-183F-366C-D6CD-D7041220D7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9310" y="742950"/>
            <a:ext cx="3543300" cy="5143500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779116C-8224-F6B3-1BA5-C6F5FDF77994}"/>
              </a:ext>
            </a:extLst>
          </p:cNvPr>
          <p:cNvCxnSpPr>
            <a:cxnSpLocks/>
          </p:cNvCxnSpPr>
          <p:nvPr/>
        </p:nvCxnSpPr>
        <p:spPr>
          <a:xfrm>
            <a:off x="6096000" y="742950"/>
            <a:ext cx="0" cy="529590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5F3997DB-CAAE-DF5D-D5A6-DD5E16879D05}"/>
              </a:ext>
            </a:extLst>
          </p:cNvPr>
          <p:cNvSpPr txBox="1"/>
          <p:nvPr/>
        </p:nvSpPr>
        <p:spPr>
          <a:xfrm>
            <a:off x="3156585" y="971550"/>
            <a:ext cx="142875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0000FF"/>
                </a:solidFill>
              </a:rPr>
              <a:t>bedrooms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bathrooms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sqft_living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sqft_lot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floors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33B5053-A02C-4795-FB21-F2E7FF8DF772}"/>
              </a:ext>
            </a:extLst>
          </p:cNvPr>
          <p:cNvSpPr txBox="1"/>
          <p:nvPr/>
        </p:nvSpPr>
        <p:spPr>
          <a:xfrm>
            <a:off x="2194560" y="3790950"/>
            <a:ext cx="1428750" cy="2095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28398C7-15FC-78A7-D059-A7FF46EA2F48}"/>
              </a:ext>
            </a:extLst>
          </p:cNvPr>
          <p:cNvSpPr txBox="1"/>
          <p:nvPr/>
        </p:nvSpPr>
        <p:spPr>
          <a:xfrm>
            <a:off x="4076700" y="3790950"/>
            <a:ext cx="1428750" cy="20955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DBB0182-5954-79A7-7089-2146ACE219EB}"/>
              </a:ext>
            </a:extLst>
          </p:cNvPr>
          <p:cNvSpPr txBox="1"/>
          <p:nvPr/>
        </p:nvSpPr>
        <p:spPr>
          <a:xfrm>
            <a:off x="2215515" y="3946148"/>
            <a:ext cx="142875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0000FF"/>
                </a:solidFill>
              </a:rPr>
              <a:t>bedrooms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bathrooms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sqft_living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sqft_lot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floors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BBE931-E4FA-E611-8FBE-400E9B9AB862}"/>
              </a:ext>
            </a:extLst>
          </p:cNvPr>
          <p:cNvSpPr txBox="1"/>
          <p:nvPr/>
        </p:nvSpPr>
        <p:spPr>
          <a:xfrm>
            <a:off x="4145280" y="3946148"/>
            <a:ext cx="1428750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>
                <a:solidFill>
                  <a:srgbClr val="0000FF"/>
                </a:solidFill>
              </a:rPr>
              <a:t>bedrooms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bathrooms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sqft_living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sqft_lot</a:t>
            </a:r>
          </a:p>
          <a:p>
            <a:pPr algn="ctr"/>
            <a:r>
              <a:rPr lang="en-US" sz="2200" dirty="0">
                <a:solidFill>
                  <a:srgbClr val="0000FF"/>
                </a:solidFill>
              </a:rPr>
              <a:t>floors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902ACAD-120C-B6D4-6F61-77CCEC015DFD}"/>
              </a:ext>
            </a:extLst>
          </p:cNvPr>
          <p:cNvGrpSpPr/>
          <p:nvPr/>
        </p:nvGrpSpPr>
        <p:grpSpPr>
          <a:xfrm>
            <a:off x="6549390" y="742950"/>
            <a:ext cx="3543300" cy="5143500"/>
            <a:chOff x="2099310" y="857250"/>
            <a:chExt cx="3543300" cy="5143500"/>
          </a:xfrm>
        </p:grpSpPr>
        <p:pic>
          <p:nvPicPr>
            <p:cNvPr id="10" name="Picture 9" descr="Shape, square&#10;&#10;Description automatically generated">
              <a:extLst>
                <a:ext uri="{FF2B5EF4-FFF2-40B4-BE49-F238E27FC236}">
                  <a16:creationId xmlns:a16="http://schemas.microsoft.com/office/drawing/2014/main" id="{2E17F5DB-0CFB-4819-EF93-C0D1CE1665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99310" y="857250"/>
              <a:ext cx="3543300" cy="5143500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F7FA97CE-6D23-E29E-A4F5-2FB1F00F861D}"/>
                </a:ext>
              </a:extLst>
            </p:cNvPr>
            <p:cNvSpPr txBox="1"/>
            <p:nvPr/>
          </p:nvSpPr>
          <p:spPr>
            <a:xfrm>
              <a:off x="3156585" y="1085850"/>
              <a:ext cx="142875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0000FF"/>
                  </a:solidFill>
                </a:rPr>
                <a:t>bedrooms</a:t>
              </a:r>
            </a:p>
            <a:p>
              <a:pPr algn="ctr"/>
              <a:r>
                <a:rPr lang="en-US" sz="2200" dirty="0">
                  <a:solidFill>
                    <a:srgbClr val="0000FF">
                      <a:alpha val="10000"/>
                    </a:srgbClr>
                  </a:solidFill>
                </a:rPr>
                <a:t>bathrooms</a:t>
              </a:r>
            </a:p>
            <a:p>
              <a:pPr algn="ctr"/>
              <a:r>
                <a:rPr lang="en-US" sz="2200" dirty="0">
                  <a:solidFill>
                    <a:srgbClr val="0000FF">
                      <a:alpha val="10000"/>
                    </a:srgbClr>
                  </a:solidFill>
                </a:rPr>
                <a:t>sqft_living</a:t>
              </a:r>
            </a:p>
            <a:p>
              <a:pPr algn="ctr"/>
              <a:r>
                <a:rPr lang="en-US" sz="2200" dirty="0">
                  <a:solidFill>
                    <a:srgbClr val="0000FF"/>
                  </a:solidFill>
                </a:rPr>
                <a:t>sqft_lot</a:t>
              </a:r>
            </a:p>
            <a:p>
              <a:pPr algn="ctr"/>
              <a:r>
                <a:rPr lang="en-US" sz="2200" dirty="0">
                  <a:solidFill>
                    <a:srgbClr val="0000FF">
                      <a:alpha val="10000"/>
                    </a:srgbClr>
                  </a:solidFill>
                </a:rPr>
                <a:t>floors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AFD08217-0F61-0A7C-4522-A1729A214006}"/>
                </a:ext>
              </a:extLst>
            </p:cNvPr>
            <p:cNvSpPr txBox="1"/>
            <p:nvPr/>
          </p:nvSpPr>
          <p:spPr>
            <a:xfrm>
              <a:off x="2194560" y="3905250"/>
              <a:ext cx="1428750" cy="20955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BEFB241C-DE90-F1F7-A1FF-1FFA33262536}"/>
                </a:ext>
              </a:extLst>
            </p:cNvPr>
            <p:cNvSpPr txBox="1"/>
            <p:nvPr/>
          </p:nvSpPr>
          <p:spPr>
            <a:xfrm>
              <a:off x="4076700" y="3905250"/>
              <a:ext cx="1428750" cy="20955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4DB2C3B-8545-12C2-2018-A1246AE918F8}"/>
                </a:ext>
              </a:extLst>
            </p:cNvPr>
            <p:cNvSpPr txBox="1"/>
            <p:nvPr/>
          </p:nvSpPr>
          <p:spPr>
            <a:xfrm>
              <a:off x="2215515" y="4060448"/>
              <a:ext cx="142875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0000FF"/>
                  </a:solidFill>
                </a:rPr>
                <a:t>bedrooms</a:t>
              </a:r>
            </a:p>
            <a:p>
              <a:pPr algn="ctr"/>
              <a:r>
                <a:rPr lang="en-US" sz="2200" dirty="0">
                  <a:solidFill>
                    <a:srgbClr val="0000FF">
                      <a:alpha val="10000"/>
                    </a:srgbClr>
                  </a:solidFill>
                </a:rPr>
                <a:t>bathrooms</a:t>
              </a:r>
            </a:p>
            <a:p>
              <a:pPr algn="ctr"/>
              <a:r>
                <a:rPr lang="en-US" sz="2200" dirty="0">
                  <a:solidFill>
                    <a:srgbClr val="0000FF">
                      <a:alpha val="10000"/>
                    </a:srgbClr>
                  </a:solidFill>
                </a:rPr>
                <a:t>sqft_living</a:t>
              </a:r>
            </a:p>
            <a:p>
              <a:pPr algn="ctr"/>
              <a:r>
                <a:rPr lang="en-US" sz="2200" dirty="0">
                  <a:solidFill>
                    <a:srgbClr val="0000FF">
                      <a:alpha val="10000"/>
                    </a:srgbClr>
                  </a:solidFill>
                </a:rPr>
                <a:t>sqft_lot</a:t>
              </a:r>
            </a:p>
            <a:p>
              <a:pPr algn="ctr"/>
              <a:r>
                <a:rPr lang="en-US" sz="2200" dirty="0">
                  <a:solidFill>
                    <a:srgbClr val="0000FF"/>
                  </a:solidFill>
                </a:rPr>
                <a:t>floors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D66AAC3-2B98-3060-72F1-CA1017E14D27}"/>
                </a:ext>
              </a:extLst>
            </p:cNvPr>
            <p:cNvSpPr txBox="1"/>
            <p:nvPr/>
          </p:nvSpPr>
          <p:spPr>
            <a:xfrm>
              <a:off x="4145280" y="4060448"/>
              <a:ext cx="1428750" cy="17851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200" dirty="0">
                  <a:solidFill>
                    <a:srgbClr val="0000FF">
                      <a:alpha val="10000"/>
                    </a:srgbClr>
                  </a:solidFill>
                </a:rPr>
                <a:t>bedrooms</a:t>
              </a:r>
            </a:p>
            <a:p>
              <a:pPr algn="ctr"/>
              <a:r>
                <a:rPr lang="en-US" sz="2200" dirty="0">
                  <a:solidFill>
                    <a:srgbClr val="0000FF"/>
                  </a:solidFill>
                </a:rPr>
                <a:t>bathrooms</a:t>
              </a:r>
            </a:p>
            <a:p>
              <a:pPr algn="ctr"/>
              <a:r>
                <a:rPr lang="en-US" sz="2200" dirty="0">
                  <a:solidFill>
                    <a:srgbClr val="0000FF"/>
                  </a:solidFill>
                </a:rPr>
                <a:t>sqft_living</a:t>
              </a:r>
            </a:p>
            <a:p>
              <a:pPr algn="ctr"/>
              <a:r>
                <a:rPr lang="en-US" sz="2200" dirty="0">
                  <a:solidFill>
                    <a:srgbClr val="0000FF">
                      <a:alpha val="10000"/>
                    </a:srgbClr>
                  </a:solidFill>
                </a:rPr>
                <a:t>sqft_lot</a:t>
              </a:r>
            </a:p>
            <a:p>
              <a:pPr algn="ctr"/>
              <a:r>
                <a:rPr lang="en-US" sz="2200" dirty="0">
                  <a:solidFill>
                    <a:srgbClr val="0000FF">
                      <a:alpha val="10000"/>
                    </a:srgbClr>
                  </a:solidFill>
                </a:rPr>
                <a:t>floors</a:t>
              </a: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F9FD127E-DBA5-C9DC-4B3F-EC25DEC3F77F}"/>
              </a:ext>
            </a:extLst>
          </p:cNvPr>
          <p:cNvSpPr txBox="1"/>
          <p:nvPr/>
        </p:nvSpPr>
        <p:spPr>
          <a:xfrm>
            <a:off x="1483360" y="62359"/>
            <a:ext cx="4775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Bagged Trees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41F710B-02C8-63F1-8700-E4904FAFB6E9}"/>
              </a:ext>
            </a:extLst>
          </p:cNvPr>
          <p:cNvSpPr txBox="1"/>
          <p:nvPr/>
        </p:nvSpPr>
        <p:spPr>
          <a:xfrm>
            <a:off x="5933440" y="62359"/>
            <a:ext cx="4775200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500" dirty="0"/>
              <a:t>Random Forests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A3F83E9-2BF0-4EA3-C548-CE586EEF0D7B}"/>
              </a:ext>
            </a:extLst>
          </p:cNvPr>
          <p:cNvSpPr txBox="1"/>
          <p:nvPr/>
        </p:nvSpPr>
        <p:spPr>
          <a:xfrm>
            <a:off x="2215515" y="7000890"/>
            <a:ext cx="7808592" cy="87716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900" dirty="0"/>
              <a:t>In contrast to Bagged Trees, for each decision tree in Random Forests, only a subset of features are randomly selected at each decision node and the best split feature from the subset is used.</a:t>
            </a:r>
          </a:p>
        </p:txBody>
      </p:sp>
    </p:spTree>
    <p:extLst>
      <p:ext uri="{BB962C8B-B14F-4D97-AF65-F5344CB8AC3E}">
        <p14:creationId xmlns:p14="http://schemas.microsoft.com/office/powerpoint/2010/main" val="31802107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47662"/>
            <a:ext cx="10515600" cy="1325563"/>
          </a:xfrm>
        </p:spPr>
        <p:txBody>
          <a:bodyPr>
            <a:normAutofit/>
          </a:bodyPr>
          <a:lstStyle/>
          <a:p>
            <a:r>
              <a:rPr lang="en-US" sz="4000" dirty="0"/>
              <a:t>Random Forests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327227" y="1673225"/>
            <a:ext cx="5015738" cy="4351338"/>
          </a:xfrm>
        </p:spPr>
        <p:txBody>
          <a:bodyPr>
            <a:noAutofit/>
          </a:bodyPr>
          <a:lstStyle/>
          <a:p>
            <a:r>
              <a:rPr lang="en-US" sz="2000" dirty="0"/>
              <a:t>Random Forests offer a slight variation on bagged trees.</a:t>
            </a:r>
          </a:p>
          <a:p>
            <a:r>
              <a:rPr lang="en-US" sz="2000" dirty="0"/>
              <a:t>The difference is that when building each tree, each time a split is considered, a </a:t>
            </a:r>
            <a:r>
              <a:rPr lang="en-US" sz="2000" b="1" dirty="0"/>
              <a:t>random sample of m features </a:t>
            </a:r>
            <a:r>
              <a:rPr lang="en-US" sz="2000" dirty="0"/>
              <a:t>is chosen as split candidates from the </a:t>
            </a:r>
            <a:r>
              <a:rPr lang="en-US" sz="2000" b="1" dirty="0"/>
              <a:t>full set of p features</a:t>
            </a:r>
            <a:r>
              <a:rPr lang="en-US" sz="2000" dirty="0"/>
              <a:t>. The split is only allowed to use </a:t>
            </a:r>
            <a:r>
              <a:rPr lang="en-US" sz="2000" b="1" dirty="0"/>
              <a:t>one of those m features</a:t>
            </a:r>
            <a:r>
              <a:rPr lang="en-US" sz="2000" dirty="0"/>
              <a:t>. </a:t>
            </a:r>
          </a:p>
          <a:p>
            <a:pPr lvl="1"/>
            <a:r>
              <a:rPr lang="en-US" sz="2000" dirty="0"/>
              <a:t>A new random sample of features is chosen for </a:t>
            </a:r>
            <a:r>
              <a:rPr lang="en-US" sz="2000" b="1" dirty="0"/>
              <a:t>every single tree at every single split</a:t>
            </a:r>
            <a:r>
              <a:rPr lang="en-US" sz="2000" dirty="0"/>
              <a:t>. </a:t>
            </a:r>
          </a:p>
          <a:p>
            <a:pPr lvl="1"/>
            <a:r>
              <a:rPr lang="en-US" sz="2000" dirty="0"/>
              <a:t>For </a:t>
            </a:r>
            <a:r>
              <a:rPr lang="en-US" sz="2000" b="1" dirty="0"/>
              <a:t>classification</a:t>
            </a:r>
            <a:r>
              <a:rPr lang="en-US" sz="2000" dirty="0"/>
              <a:t>, m is typically chosen to be the square root of p</a:t>
            </a:r>
          </a:p>
          <a:p>
            <a:pPr lvl="1"/>
            <a:r>
              <a:rPr lang="en-US" sz="2000" dirty="0"/>
              <a:t>For </a:t>
            </a:r>
            <a:r>
              <a:rPr lang="en-US" sz="2000" b="1" dirty="0"/>
              <a:t>regression</a:t>
            </a:r>
            <a:r>
              <a:rPr lang="en-US" sz="2000" dirty="0"/>
              <a:t>, m is typically chosen to be somewhere between p/3 and p. </a:t>
            </a:r>
            <a:endParaRPr lang="en-US" sz="2000" b="1" dirty="0"/>
          </a:p>
          <a:p>
            <a:endParaRPr lang="en-US" sz="1700" dirty="0"/>
          </a:p>
          <a:p>
            <a:endParaRPr lang="en-US" sz="1700" dirty="0"/>
          </a:p>
          <a:p>
            <a:endParaRPr lang="en-US" sz="170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A031E41-EBE0-4847-BBFE-9A63574D0A4B}"/>
              </a:ext>
            </a:extLst>
          </p:cNvPr>
          <p:cNvGrpSpPr/>
          <p:nvPr/>
        </p:nvGrpSpPr>
        <p:grpSpPr>
          <a:xfrm>
            <a:off x="5694639" y="1673225"/>
            <a:ext cx="6361176" cy="4664426"/>
            <a:chOff x="5694639" y="1673225"/>
            <a:chExt cx="6361176" cy="4664426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30824" y="1673225"/>
              <a:ext cx="6122162" cy="3601272"/>
            </a:xfrm>
            <a:prstGeom prst="rect">
              <a:avLst/>
            </a:prstGeom>
            <a:ln w="12700">
              <a:solidFill>
                <a:schemeClr val="tx1"/>
              </a:solidFill>
            </a:ln>
          </p:spPr>
        </p:pic>
        <p:sp>
          <p:nvSpPr>
            <p:cNvPr id="5" name="Rectangle 4"/>
            <p:cNvSpPr/>
            <p:nvPr/>
          </p:nvSpPr>
          <p:spPr>
            <a:xfrm>
              <a:off x="5694639" y="3521413"/>
              <a:ext cx="6361176" cy="836578"/>
            </a:xfrm>
            <a:prstGeom prst="rect">
              <a:avLst/>
            </a:prstGeom>
            <a:noFill/>
            <a:ln w="889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6639358" y="5368155"/>
              <a:ext cx="4505093" cy="969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900" dirty="0"/>
                <a:t>The area enclosed in the red rectangle is a place where the random forest algorithm differs from the bagged tree algorithm.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93109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18471</TotalTime>
  <Words>591</Words>
  <Application>Microsoft Macintosh PowerPoint</Application>
  <PresentationFormat>Widescreen</PresentationFormat>
  <Paragraphs>139</Paragraphs>
  <Slides>13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Random Forests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Analytics Using Python</dc:title>
  <dc:creator>Michael Galarnyk</dc:creator>
  <cp:lastModifiedBy>Michael Galarnyk</cp:lastModifiedBy>
  <cp:revision>487</cp:revision>
  <cp:lastPrinted>2018-10-09T17:00:03Z</cp:lastPrinted>
  <dcterms:created xsi:type="dcterms:W3CDTF">2018-10-06T19:16:58Z</dcterms:created>
  <dcterms:modified xsi:type="dcterms:W3CDTF">2025-05-08T21:41:01Z</dcterms:modified>
</cp:coreProperties>
</file>

<file path=docProps/thumbnail.jpeg>
</file>